
<file path=[Content_Types].xml><?xml version="1.0" encoding="utf-8"?>
<Types xmlns="http://schemas.openxmlformats.org/package/2006/content-types">
  <Default Extension="png" ContentType="image/png"/>
  <Default Extension="svg" ContentType="image/svg+xml"/>
  <Default Extension="jfif" ContentType="image/jpe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65"/>
  </p:notesMasterIdLst>
  <p:sldIdLst>
    <p:sldId id="267" r:id="rId2"/>
    <p:sldId id="262" r:id="rId3"/>
    <p:sldId id="256" r:id="rId4"/>
    <p:sldId id="344" r:id="rId5"/>
    <p:sldId id="275" r:id="rId6"/>
    <p:sldId id="360" r:id="rId7"/>
    <p:sldId id="270" r:id="rId8"/>
    <p:sldId id="342" r:id="rId9"/>
    <p:sldId id="343" r:id="rId10"/>
    <p:sldId id="271" r:id="rId11"/>
    <p:sldId id="266" r:id="rId12"/>
    <p:sldId id="333" r:id="rId13"/>
    <p:sldId id="264" r:id="rId14"/>
    <p:sldId id="353" r:id="rId15"/>
    <p:sldId id="286" r:id="rId16"/>
    <p:sldId id="337" r:id="rId17"/>
    <p:sldId id="287" r:id="rId18"/>
    <p:sldId id="272" r:id="rId19"/>
    <p:sldId id="283" r:id="rId20"/>
    <p:sldId id="302" r:id="rId21"/>
    <p:sldId id="345" r:id="rId22"/>
    <p:sldId id="348" r:id="rId23"/>
    <p:sldId id="318" r:id="rId24"/>
    <p:sldId id="363" r:id="rId25"/>
    <p:sldId id="284" r:id="rId26"/>
    <p:sldId id="346" r:id="rId27"/>
    <p:sldId id="351" r:id="rId28"/>
    <p:sldId id="310" r:id="rId29"/>
    <p:sldId id="289" r:id="rId30"/>
    <p:sldId id="338" r:id="rId31"/>
    <p:sldId id="288" r:id="rId32"/>
    <p:sldId id="352" r:id="rId33"/>
    <p:sldId id="308" r:id="rId34"/>
    <p:sldId id="309" r:id="rId35"/>
    <p:sldId id="311" r:id="rId36"/>
    <p:sldId id="273" r:id="rId37"/>
    <p:sldId id="355" r:id="rId38"/>
    <p:sldId id="312" r:id="rId39"/>
    <p:sldId id="313" r:id="rId40"/>
    <p:sldId id="314" r:id="rId41"/>
    <p:sldId id="322" r:id="rId42"/>
    <p:sldId id="358" r:id="rId43"/>
    <p:sldId id="321" r:id="rId44"/>
    <p:sldId id="359" r:id="rId45"/>
    <p:sldId id="291" r:id="rId46"/>
    <p:sldId id="316" r:id="rId47"/>
    <p:sldId id="323" r:id="rId48"/>
    <p:sldId id="349" r:id="rId49"/>
    <p:sldId id="294" r:id="rId50"/>
    <p:sldId id="354" r:id="rId51"/>
    <p:sldId id="324" r:id="rId52"/>
    <p:sldId id="326" r:id="rId53"/>
    <p:sldId id="325" r:id="rId54"/>
    <p:sldId id="327" r:id="rId55"/>
    <p:sldId id="362" r:id="rId56"/>
    <p:sldId id="328" r:id="rId57"/>
    <p:sldId id="329" r:id="rId58"/>
    <p:sldId id="330" r:id="rId59"/>
    <p:sldId id="299" r:id="rId60"/>
    <p:sldId id="298" r:id="rId61"/>
    <p:sldId id="292" r:id="rId62"/>
    <p:sldId id="361" r:id="rId63"/>
    <p:sldId id="34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nyun" initials="m" lastIdx="1" clrIdx="0">
    <p:extLst>
      <p:ext uri="{19B8F6BF-5375-455C-9EA6-DF929625EA0E}">
        <p15:presenceInfo xmlns:p15="http://schemas.microsoft.com/office/powerpoint/2012/main" userId="0024a8b43b53405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472C4"/>
    <a:srgbClr val="A5A5A5"/>
    <a:srgbClr val="ED7D31"/>
    <a:srgbClr val="FB8625"/>
    <a:srgbClr val="FFCCCC"/>
    <a:srgbClr val="336699"/>
    <a:srgbClr val="CCFF99"/>
    <a:srgbClr val="99CC00"/>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59007" autoAdjust="0"/>
  </p:normalViewPr>
  <p:slideViewPr>
    <p:cSldViewPr snapToGrid="0">
      <p:cViewPr varScale="1">
        <p:scale>
          <a:sx n="78" d="100"/>
          <a:sy n="78" d="100"/>
        </p:scale>
        <p:origin x="54" y="121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工作表1!$H$27:$H$28</c:f>
              <c:strCache>
                <c:ptCount val="2"/>
                <c:pt idx="1">
                  <c:v>Clean Model Classification Accuracy(%)</c:v>
                </c:pt>
              </c:strCache>
            </c:strRef>
          </c:tx>
          <c:spPr>
            <a:solidFill>
              <a:srgbClr val="4472C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工作表1!$G$29:$G$33</c:f>
              <c:strCache>
                <c:ptCount val="5"/>
                <c:pt idx="0">
                  <c:v>數位層面</c:v>
                </c:pt>
                <c:pt idx="1">
                  <c:v>Normal</c:v>
                </c:pt>
                <c:pt idx="2">
                  <c:v>Rainy</c:v>
                </c:pt>
                <c:pt idx="3">
                  <c:v>Cloudy</c:v>
                </c:pt>
                <c:pt idx="4">
                  <c:v>Rainy + Cloudy</c:v>
                </c:pt>
              </c:strCache>
            </c:strRef>
          </c:cat>
          <c:val>
            <c:numRef>
              <c:f>工作表1!$H$29:$H$33</c:f>
              <c:numCache>
                <c:formatCode>General</c:formatCode>
                <c:ptCount val="5"/>
                <c:pt idx="0">
                  <c:v>99</c:v>
                </c:pt>
                <c:pt idx="1">
                  <c:v>99</c:v>
                </c:pt>
                <c:pt idx="2">
                  <c:v>98</c:v>
                </c:pt>
                <c:pt idx="3">
                  <c:v>98</c:v>
                </c:pt>
                <c:pt idx="4">
                  <c:v>97</c:v>
                </c:pt>
              </c:numCache>
            </c:numRef>
          </c:val>
          <c:extLst>
            <c:ext xmlns:c16="http://schemas.microsoft.com/office/drawing/2014/chart" uri="{C3380CC4-5D6E-409C-BE32-E72D297353CC}">
              <c16:uniqueId val="{00000000-60D7-48FD-A5C1-438A0585D82A}"/>
            </c:ext>
          </c:extLst>
        </c:ser>
        <c:ser>
          <c:idx val="1"/>
          <c:order val="1"/>
          <c:tx>
            <c:strRef>
              <c:f>工作表1!$I$27:$I$28</c:f>
              <c:strCache>
                <c:ptCount val="2"/>
                <c:pt idx="1">
                  <c:v>Poisoned Model Classification Accuracy(%)</c:v>
                </c:pt>
              </c:strCache>
            </c:strRef>
          </c:tx>
          <c:spPr>
            <a:solidFill>
              <a:srgbClr val="ED7D31"/>
            </a:solidFill>
            <a:ln>
              <a:solidFill>
                <a:srgbClr val="ED7D31"/>
              </a:solidFill>
            </a:ln>
            <a:effectLst/>
          </c:spPr>
          <c:invertIfNegative val="1"/>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工作表1!$G$29:$G$33</c:f>
              <c:strCache>
                <c:ptCount val="5"/>
                <c:pt idx="0">
                  <c:v>數位層面</c:v>
                </c:pt>
                <c:pt idx="1">
                  <c:v>Normal</c:v>
                </c:pt>
                <c:pt idx="2">
                  <c:v>Rainy</c:v>
                </c:pt>
                <c:pt idx="3">
                  <c:v>Cloudy</c:v>
                </c:pt>
                <c:pt idx="4">
                  <c:v>Rainy + Cloudy</c:v>
                </c:pt>
              </c:strCache>
            </c:strRef>
          </c:cat>
          <c:val>
            <c:numRef>
              <c:f>工作表1!$I$29:$I$33</c:f>
              <c:numCache>
                <c:formatCode>General</c:formatCode>
                <c:ptCount val="5"/>
                <c:pt idx="0">
                  <c:v>98</c:v>
                </c:pt>
                <c:pt idx="1">
                  <c:v>89</c:v>
                </c:pt>
                <c:pt idx="2">
                  <c:v>91</c:v>
                </c:pt>
                <c:pt idx="3">
                  <c:v>87</c:v>
                </c:pt>
                <c:pt idx="4">
                  <c:v>89</c:v>
                </c:pt>
              </c:numCache>
            </c:numRef>
          </c:val>
          <c:extLst>
            <c:ext xmlns:c14="http://schemas.microsoft.com/office/drawing/2007/8/2/chart" uri="{6F2FDCE9-48DA-4B69-8628-5D25D57E5C99}">
              <c14:invertSolidFillFmt>
                <c14:spPr xmlns:c14="http://schemas.microsoft.com/office/drawing/2007/8/2/chart">
                  <a:solidFill>
                    <a:srgbClr val="FFFFFF"/>
                  </a:solidFill>
                  <a:ln>
                    <a:solidFill>
                      <a:srgbClr val="ED7D31"/>
                    </a:solidFill>
                  </a:ln>
                  <a:effectLst/>
                </c14:spPr>
              </c14:invertSolidFillFmt>
            </c:ext>
            <c:ext xmlns:c16="http://schemas.microsoft.com/office/drawing/2014/chart" uri="{C3380CC4-5D6E-409C-BE32-E72D297353CC}">
              <c16:uniqueId val="{00000001-60D7-48FD-A5C1-438A0585D82A}"/>
            </c:ext>
          </c:extLst>
        </c:ser>
        <c:ser>
          <c:idx val="2"/>
          <c:order val="2"/>
          <c:tx>
            <c:strRef>
              <c:f>工作表1!$J$27:$J$28</c:f>
              <c:strCache>
                <c:ptCount val="2"/>
                <c:pt idx="1">
                  <c:v>Poisoned Model Attack Success Rate(%)</c:v>
                </c:pt>
              </c:strCache>
            </c:strRef>
          </c:tx>
          <c:spPr>
            <a:solidFill>
              <a:srgbClr val="A5A5A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工作表1!$G$29:$G$33</c:f>
              <c:strCache>
                <c:ptCount val="5"/>
                <c:pt idx="0">
                  <c:v>數位層面</c:v>
                </c:pt>
                <c:pt idx="1">
                  <c:v>Normal</c:v>
                </c:pt>
                <c:pt idx="2">
                  <c:v>Rainy</c:v>
                </c:pt>
                <c:pt idx="3">
                  <c:v>Cloudy</c:v>
                </c:pt>
                <c:pt idx="4">
                  <c:v>Rainy + Cloudy</c:v>
                </c:pt>
              </c:strCache>
            </c:strRef>
          </c:cat>
          <c:val>
            <c:numRef>
              <c:f>工作表1!$J$29:$J$33</c:f>
              <c:numCache>
                <c:formatCode>General</c:formatCode>
                <c:ptCount val="5"/>
                <c:pt idx="0">
                  <c:v>89</c:v>
                </c:pt>
                <c:pt idx="1">
                  <c:v>72</c:v>
                </c:pt>
                <c:pt idx="2">
                  <c:v>66</c:v>
                </c:pt>
                <c:pt idx="3">
                  <c:v>60</c:v>
                </c:pt>
                <c:pt idx="4">
                  <c:v>58</c:v>
                </c:pt>
              </c:numCache>
            </c:numRef>
          </c:val>
          <c:extLst>
            <c:ext xmlns:c16="http://schemas.microsoft.com/office/drawing/2014/chart" uri="{C3380CC4-5D6E-409C-BE32-E72D297353CC}">
              <c16:uniqueId val="{00000002-60D7-48FD-A5C1-438A0585D82A}"/>
            </c:ext>
          </c:extLst>
        </c:ser>
        <c:ser>
          <c:idx val="3"/>
          <c:order val="3"/>
          <c:tx>
            <c:strRef>
              <c:f>工作表1!$K$27:$K$28</c:f>
              <c:strCache>
                <c:ptCount val="2"/>
                <c:pt idx="1">
                  <c:v>Poisoned Model Attack Success Rate(%) in 45 degrees</c:v>
                </c:pt>
              </c:strCache>
            </c:strRef>
          </c:tx>
          <c:spPr>
            <a:solidFill>
              <a:srgbClr val="FFC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工作表1!$G$29:$G$33</c:f>
              <c:strCache>
                <c:ptCount val="5"/>
                <c:pt idx="0">
                  <c:v>數位層面</c:v>
                </c:pt>
                <c:pt idx="1">
                  <c:v>Normal</c:v>
                </c:pt>
                <c:pt idx="2">
                  <c:v>Rainy</c:v>
                </c:pt>
                <c:pt idx="3">
                  <c:v>Cloudy</c:v>
                </c:pt>
                <c:pt idx="4">
                  <c:v>Rainy + Cloudy</c:v>
                </c:pt>
              </c:strCache>
            </c:strRef>
          </c:cat>
          <c:val>
            <c:numRef>
              <c:f>工作表1!$K$29:$K$33</c:f>
              <c:numCache>
                <c:formatCode>General</c:formatCode>
                <c:ptCount val="5"/>
                <c:pt idx="1">
                  <c:v>70</c:v>
                </c:pt>
                <c:pt idx="2">
                  <c:v>64</c:v>
                </c:pt>
                <c:pt idx="3">
                  <c:v>64</c:v>
                </c:pt>
                <c:pt idx="4">
                  <c:v>58</c:v>
                </c:pt>
              </c:numCache>
            </c:numRef>
          </c:val>
          <c:extLst>
            <c:ext xmlns:c16="http://schemas.microsoft.com/office/drawing/2014/chart" uri="{C3380CC4-5D6E-409C-BE32-E72D297353CC}">
              <c16:uniqueId val="{00000003-60D7-48FD-A5C1-438A0585D82A}"/>
            </c:ext>
          </c:extLst>
        </c:ser>
        <c:dLbls>
          <c:dLblPos val="outEnd"/>
          <c:showLegendKey val="0"/>
          <c:showVal val="1"/>
          <c:showCatName val="0"/>
          <c:showSerName val="0"/>
          <c:showPercent val="0"/>
          <c:showBubbleSize val="0"/>
        </c:dLbls>
        <c:gapWidth val="219"/>
        <c:overlap val="-27"/>
        <c:axId val="1469884303"/>
        <c:axId val="1483431183"/>
      </c:barChart>
      <c:catAx>
        <c:axId val="146988430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TW" altLang="en-US" dirty="0"/>
                  <a:t>天氣情況</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483431183"/>
        <c:crosses val="autoZero"/>
        <c:auto val="1"/>
        <c:lblAlgn val="ctr"/>
        <c:lblOffset val="100"/>
        <c:noMultiLvlLbl val="0"/>
      </c:catAx>
      <c:valAx>
        <c:axId val="1483431183"/>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46988430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41136512129190833"/>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manualLayout>
          <c:layoutTarget val="inner"/>
          <c:xMode val="edge"/>
          <c:yMode val="edge"/>
          <c:x val="7.4315620339152136E-2"/>
          <c:y val="0.14393199716279095"/>
          <c:w val="0.89531173048766555"/>
          <c:h val="0.66052458307536577"/>
        </c:manualLayout>
      </c:layout>
      <c:lineChart>
        <c:grouping val="standard"/>
        <c:varyColors val="0"/>
        <c:ser>
          <c:idx val="0"/>
          <c:order val="0"/>
          <c:tx>
            <c:strRef>
              <c:f>工作表1!$T$99</c:f>
              <c:strCache>
                <c:ptCount val="1"/>
                <c:pt idx="0">
                  <c:v>攻擊成功率</c:v>
                </c:pt>
              </c:strCache>
            </c:strRef>
          </c:tx>
          <c:spPr>
            <a:ln w="28575" cap="rnd">
              <a:solidFill>
                <a:srgbClr val="FFC000"/>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工作表1!$U$98:$Y$98</c:f>
              <c:numCache>
                <c:formatCode>General</c:formatCode>
                <c:ptCount val="5"/>
                <c:pt idx="0">
                  <c:v>15</c:v>
                </c:pt>
                <c:pt idx="1">
                  <c:v>10</c:v>
                </c:pt>
                <c:pt idx="2">
                  <c:v>5</c:v>
                </c:pt>
                <c:pt idx="3">
                  <c:v>3</c:v>
                </c:pt>
                <c:pt idx="4">
                  <c:v>1</c:v>
                </c:pt>
              </c:numCache>
            </c:numRef>
          </c:cat>
          <c:val>
            <c:numRef>
              <c:f>工作表1!$U$99:$Y$99</c:f>
              <c:numCache>
                <c:formatCode>0%</c:formatCode>
                <c:ptCount val="5"/>
                <c:pt idx="0">
                  <c:v>0.57999999999999996</c:v>
                </c:pt>
                <c:pt idx="1">
                  <c:v>0.72</c:v>
                </c:pt>
                <c:pt idx="2">
                  <c:v>0.9</c:v>
                </c:pt>
                <c:pt idx="3">
                  <c:v>0.99</c:v>
                </c:pt>
                <c:pt idx="4">
                  <c:v>0.99</c:v>
                </c:pt>
              </c:numCache>
            </c:numRef>
          </c:val>
          <c:smooth val="0"/>
          <c:extLst>
            <c:ext xmlns:c16="http://schemas.microsoft.com/office/drawing/2014/chart" uri="{C3380CC4-5D6E-409C-BE32-E72D297353CC}">
              <c16:uniqueId val="{00000000-7ECB-429B-A066-08A129755AF3}"/>
            </c:ext>
          </c:extLst>
        </c:ser>
        <c:dLbls>
          <c:dLblPos val="t"/>
          <c:showLegendKey val="0"/>
          <c:showVal val="1"/>
          <c:showCatName val="0"/>
          <c:showSerName val="0"/>
          <c:showPercent val="0"/>
          <c:showBubbleSize val="0"/>
        </c:dLbls>
        <c:smooth val="0"/>
        <c:axId val="1374637039"/>
        <c:axId val="1385615503"/>
      </c:lineChart>
      <c:catAx>
        <c:axId val="137463703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TW" altLang="en-US" dirty="0"/>
                  <a:t>自駕車與交通號誌路牌距離</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TW"/>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385615503"/>
        <c:crosses val="autoZero"/>
        <c:auto val="1"/>
        <c:lblAlgn val="ctr"/>
        <c:lblOffset val="100"/>
        <c:noMultiLvlLbl val="0"/>
      </c:catAx>
      <c:valAx>
        <c:axId val="1385615503"/>
        <c:scaling>
          <c:orientation val="minMax"/>
          <c:max val="1"/>
          <c:min val="0.2"/>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3746370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0B3340-B426-495B-9F7F-57D7DC37A2C3}" type="datetimeFigureOut">
              <a:rPr lang="zh-TW" altLang="en-US" smtClean="0"/>
              <a:pPr/>
              <a:t>2024/10/23</a:t>
            </a:fld>
            <a:endParaRPr lang="zh-TW"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ltLang="zh-TW"/>
              <a:t>Click to edit Master text styles</a:t>
            </a:r>
          </a:p>
          <a:p>
            <a:pPr lvl="1"/>
            <a:r>
              <a:rPr lang="en-US" altLang="zh-TW"/>
              <a:t>Second level</a:t>
            </a:r>
          </a:p>
          <a:p>
            <a:pPr lvl="2"/>
            <a:r>
              <a:rPr lang="en-US" altLang="zh-TW"/>
              <a:t>Third level</a:t>
            </a:r>
          </a:p>
          <a:p>
            <a:pPr lvl="3"/>
            <a:r>
              <a:rPr lang="en-US" altLang="zh-TW"/>
              <a:t>Fourth level</a:t>
            </a:r>
          </a:p>
          <a:p>
            <a:pPr lvl="4"/>
            <a:r>
              <a:rPr lang="en-US" altLang="zh-TW"/>
              <a:t>Fifth level</a:t>
            </a:r>
            <a:endParaRPr lang="zh-TW"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62CE624-0314-49C0-B1D2-374EEC254A12}" type="slidenum">
              <a:rPr lang="zh-TW" altLang="en-US" smtClean="0"/>
              <a:pPr/>
              <a:t>‹#›</a:t>
            </a:fld>
            <a:endParaRPr lang="zh-TW" altLang="en-US"/>
          </a:p>
        </p:txBody>
      </p:sp>
    </p:spTree>
    <p:extLst>
      <p:ext uri="{BB962C8B-B14F-4D97-AF65-F5344CB8AC3E}">
        <p14:creationId xmlns:p14="http://schemas.microsoft.com/office/powerpoint/2010/main" val="3151755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BBBBBB"/>
                </a:solidFill>
                <a:effectLst/>
                <a:latin typeface="細明體" panose="02020509000000000000" pitchFamily="49" charset="-120"/>
                <a:ea typeface="細明體" panose="02020509000000000000" pitchFamily="49" charset="-120"/>
              </a:rPr>
              <a:t>各位老師、同學門，大家好</a:t>
            </a:r>
            <a:endParaRPr lang="en-US" altLang="zh-TW" b="0" i="0" dirty="0">
              <a:solidFill>
                <a:srgbClr val="BBBBBB"/>
              </a:solidFill>
              <a:effectLst/>
              <a:latin typeface="細明體" panose="02020509000000000000" pitchFamily="49" charset="-120"/>
              <a:ea typeface="細明體" panose="02020509000000000000" pitchFamily="49" charset="-120"/>
            </a:endParaRPr>
          </a:p>
          <a:p>
            <a:r>
              <a:rPr lang="zh-TW" altLang="en-US" b="0" i="0" dirty="0">
                <a:solidFill>
                  <a:srgbClr val="BBBBBB"/>
                </a:solidFill>
                <a:effectLst/>
                <a:latin typeface="細明體" panose="02020509000000000000" pitchFamily="49" charset="-120"/>
                <a:ea typeface="細明體" panose="02020509000000000000" pitchFamily="49" charset="-120"/>
              </a:rPr>
              <a:t>我是吳育松教授得學生 謝旻紜</a:t>
            </a:r>
            <a:endParaRPr lang="en-US" altLang="zh-TW" b="0" i="0" dirty="0">
              <a:solidFill>
                <a:srgbClr val="BBBBBB"/>
              </a:solidFill>
              <a:effectLst/>
              <a:latin typeface="細明體" panose="02020509000000000000" pitchFamily="49" charset="-120"/>
              <a:ea typeface="細明體" panose="02020509000000000000" pitchFamily="49" charset="-120"/>
            </a:endParaRPr>
          </a:p>
          <a:p>
            <a:r>
              <a:rPr lang="zh-TW" altLang="en-US" b="0" i="0" dirty="0">
                <a:solidFill>
                  <a:srgbClr val="BBBBBB"/>
                </a:solidFill>
                <a:effectLst/>
                <a:latin typeface="細明體" panose="02020509000000000000" pitchFamily="49" charset="-120"/>
                <a:ea typeface="細明體" panose="02020509000000000000" pitchFamily="49" charset="-120"/>
              </a:rPr>
              <a:t>今天要介紹的論文是 </a:t>
            </a:r>
            <a:r>
              <a:rPr lang="zh-TW" altLang="zh-TW" sz="1200" dirty="0"/>
              <a:t>系統層級神經網路後門攻擊之模擬平台</a:t>
            </a:r>
            <a:endParaRPr kumimoji="1" lang="zh-TW" altLang="en-US"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1</a:t>
            </a:fld>
            <a:endParaRPr lang="zh-TW" altLang="en-US"/>
          </a:p>
        </p:txBody>
      </p:sp>
    </p:spTree>
    <p:extLst>
      <p:ext uri="{BB962C8B-B14F-4D97-AF65-F5344CB8AC3E}">
        <p14:creationId xmlns:p14="http://schemas.microsoft.com/office/powerpoint/2010/main" val="2741579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本章節將介紹</a:t>
            </a:r>
            <a:r>
              <a:rPr lang="zh-TW" altLang="en-US" sz="1200" kern="1200" dirty="0">
                <a:solidFill>
                  <a:schemeClr val="tx1"/>
                </a:solidFill>
                <a:effectLst/>
                <a:latin typeface="+mn-lt"/>
                <a:ea typeface="+mn-ea"/>
                <a:cs typeface="+mn-cs"/>
              </a:rPr>
              <a:t>系統架構以及</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實驗中所需要用到的工具。</a:t>
            </a:r>
            <a:r>
              <a:rPr lang="en-US" altLang="zh-TW" sz="1200" kern="1200" dirty="0">
                <a:solidFill>
                  <a:schemeClr val="tx1"/>
                </a:solidFill>
                <a:effectLst/>
                <a:latin typeface="+mn-lt"/>
                <a:ea typeface="+mn-ea"/>
                <a:cs typeface="+mn-cs"/>
              </a:rPr>
              <a:t> </a:t>
            </a:r>
            <a:endParaRPr lang="zh-TW"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10</a:t>
            </a:fld>
            <a:endParaRPr lang="zh-TW" altLang="en-US"/>
          </a:p>
        </p:txBody>
      </p:sp>
    </p:spTree>
    <p:extLst>
      <p:ext uri="{BB962C8B-B14F-4D97-AF65-F5344CB8AC3E}">
        <p14:creationId xmlns:p14="http://schemas.microsoft.com/office/powerpoint/2010/main" val="3435310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200" b="0" i="0" u="none" strike="noStrike" cap="none" normalizeH="0" baseline="0" dirty="0">
                <a:ln>
                  <a:noFill/>
                </a:ln>
                <a:solidFill>
                  <a:schemeClr val="tx1"/>
                </a:solidFill>
                <a:effectLst/>
                <a:latin typeface="Arial" panose="020B0604020202020204" pitchFamily="34" charset="0"/>
              </a:rPr>
              <a:t>系統架構如圖</a:t>
            </a:r>
            <a:endParaRPr kumimoji="0" lang="en-US"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200" b="0" i="0" u="none" strike="noStrike" cap="none" normalizeH="0" baseline="0" dirty="0">
                <a:ln>
                  <a:noFill/>
                </a:ln>
                <a:solidFill>
                  <a:schemeClr val="tx1"/>
                </a:solidFill>
                <a:effectLst/>
                <a:latin typeface="Arial" panose="020B0604020202020204" pitchFamily="34" charset="0"/>
              </a:rPr>
              <a:t>我們</a:t>
            </a:r>
            <a:r>
              <a:rPr kumimoji="0" lang="zh-TW" altLang="zh-TW" sz="1200" b="0" i="0" u="none" strike="noStrike" cap="none" normalizeH="0" baseline="0" dirty="0">
                <a:ln>
                  <a:noFill/>
                </a:ln>
                <a:solidFill>
                  <a:schemeClr val="tx1"/>
                </a:solidFill>
                <a:effectLst/>
                <a:latin typeface="Arial" panose="020B0604020202020204" pitchFamily="34" charset="0"/>
              </a:rPr>
              <a:t>利用Unreal Engine</a:t>
            </a:r>
            <a:r>
              <a:rPr kumimoji="0" lang="zh-TW" altLang="en-US" sz="1200" b="0" i="0" u="none" strike="noStrike" cap="none" normalizeH="0" baseline="0" dirty="0">
                <a:ln>
                  <a:noFill/>
                </a:ln>
                <a:solidFill>
                  <a:schemeClr val="tx1"/>
                </a:solidFill>
                <a:effectLst/>
                <a:latin typeface="Arial" panose="020B0604020202020204" pitchFamily="34" charset="0"/>
              </a:rPr>
              <a:t>跟</a:t>
            </a:r>
            <a:r>
              <a:rPr kumimoji="0" lang="en-US" altLang="zh-TW" sz="1200" b="0" i="0" u="none" strike="noStrike" cap="none" normalizeH="0" baseline="0" dirty="0" err="1">
                <a:ln>
                  <a:noFill/>
                </a:ln>
                <a:solidFill>
                  <a:schemeClr val="tx1"/>
                </a:solidFill>
                <a:effectLst/>
                <a:latin typeface="Arial" panose="020B0604020202020204" pitchFamily="34" charset="0"/>
              </a:rPr>
              <a:t>carla</a:t>
            </a:r>
            <a:r>
              <a:rPr kumimoji="0" lang="zh-TW" altLang="en-US" sz="1200" b="0" i="0" u="none" strike="noStrike" cap="none" normalizeH="0" baseline="0" dirty="0">
                <a:ln>
                  <a:noFill/>
                </a:ln>
                <a:solidFill>
                  <a:schemeClr val="tx1"/>
                </a:solidFill>
                <a:effectLst/>
                <a:latin typeface="Arial" panose="020B0604020202020204" pitchFamily="34" charset="0"/>
              </a:rPr>
              <a:t> 繪製實驗所需的場景</a:t>
            </a:r>
            <a:endParaRPr kumimoji="0" lang="en-US"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200" b="0" i="0" u="none" strike="noStrike" cap="none" normalizeH="0" baseline="0" dirty="0">
                <a:ln>
                  <a:noFill/>
                </a:ln>
                <a:solidFill>
                  <a:schemeClr val="tx1"/>
                </a:solidFill>
                <a:effectLst/>
                <a:latin typeface="Arial" panose="020B0604020202020204" pitchFamily="34" charset="0"/>
              </a:rPr>
              <a:t>並且利用</a:t>
            </a:r>
            <a:r>
              <a:rPr kumimoji="0" lang="en-US" altLang="zh-TW" sz="1200" b="0" i="0" u="none" strike="noStrike" cap="none" normalizeH="0" baseline="0" dirty="0">
                <a:ln>
                  <a:noFill/>
                </a:ln>
                <a:solidFill>
                  <a:schemeClr val="tx1"/>
                </a:solidFill>
                <a:effectLst/>
                <a:latin typeface="Arial" panose="020B0604020202020204" pitchFamily="34" charset="0"/>
              </a:rPr>
              <a:t>python </a:t>
            </a:r>
            <a:r>
              <a:rPr kumimoji="0" lang="zh-TW" altLang="en-US" sz="1200" b="0" i="0" u="none" strike="noStrike" cap="none" normalizeH="0" baseline="0" dirty="0">
                <a:ln>
                  <a:noFill/>
                </a:ln>
                <a:solidFill>
                  <a:schemeClr val="tx1"/>
                </a:solidFill>
                <a:effectLst/>
                <a:latin typeface="Arial" panose="020B0604020202020204" pitchFamily="34" charset="0"/>
              </a:rPr>
              <a:t>去做控制 </a:t>
            </a:r>
            <a:endParaRPr kumimoji="0" lang="en-US"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TW" altLang="en-US" sz="1200" b="0" i="0" u="none" strike="noStrike" cap="none" normalizeH="0" baseline="0" dirty="0">
                <a:ln>
                  <a:noFill/>
                </a:ln>
                <a:solidFill>
                  <a:schemeClr val="tx1"/>
                </a:solidFill>
                <a:effectLst/>
                <a:latin typeface="Arial" panose="020B0604020202020204" pitchFamily="34" charset="0"/>
              </a:rPr>
              <a:t>將結果呈現在</a:t>
            </a:r>
            <a:r>
              <a:rPr kumimoji="0" lang="en-US" altLang="zh-TW" sz="1200" b="0" i="0" u="none" strike="noStrike" cap="none" normalizeH="0" baseline="0" dirty="0" err="1">
                <a:ln>
                  <a:noFill/>
                </a:ln>
                <a:solidFill>
                  <a:schemeClr val="tx1"/>
                </a:solidFill>
                <a:effectLst/>
                <a:latin typeface="Arial" panose="020B0604020202020204" pitchFamily="34" charset="0"/>
              </a:rPr>
              <a:t>pygame</a:t>
            </a:r>
            <a:r>
              <a:rPr kumimoji="0" lang="zh-TW" altLang="en-US" sz="1200" b="0" i="0" u="none" strike="noStrike" cap="none" normalizeH="0" baseline="0" dirty="0">
                <a:ln>
                  <a:noFill/>
                </a:ln>
                <a:solidFill>
                  <a:schemeClr val="tx1"/>
                </a:solidFill>
                <a:effectLst/>
                <a:latin typeface="Arial" panose="020B0604020202020204" pitchFamily="34" charset="0"/>
              </a:rPr>
              <a:t>視窗上</a:t>
            </a:r>
            <a:endParaRPr kumimoji="0" lang="en-US"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en-US" sz="1200" b="0" i="0" u="none" strike="noStrike" cap="none" normalizeH="0" baseline="0" dirty="0">
                <a:ln>
                  <a:noFill/>
                </a:ln>
                <a:solidFill>
                  <a:schemeClr val="tx1"/>
                </a:solidFill>
                <a:effectLst/>
                <a:latin typeface="Arial" panose="020B0604020202020204" pitchFamily="34" charset="0"/>
              </a:rPr>
              <a:t>同時我們利用建立的場景</a:t>
            </a:r>
            <a:endParaRPr kumimoji="0" lang="en-US"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en-US" sz="1200" b="0" i="0" u="none" strike="noStrike" cap="none" normalizeH="0" baseline="0" dirty="0">
                <a:ln>
                  <a:noFill/>
                </a:ln>
                <a:solidFill>
                  <a:schemeClr val="tx1"/>
                </a:solidFill>
                <a:effectLst/>
                <a:latin typeface="Arial" panose="020B0604020202020204" pitchFamily="34" charset="0"/>
              </a:rPr>
              <a:t>收集實驗所需的資料集，污染後，放進模型中訓練實施後門攻擊</a:t>
            </a:r>
            <a:endParaRPr kumimoji="0" lang="en-US"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en-US" sz="1200" b="0" i="0" u="none" strike="noStrike" cap="none" normalizeH="0" baseline="0" dirty="0">
                <a:ln>
                  <a:noFill/>
                </a:ln>
                <a:solidFill>
                  <a:schemeClr val="tx1"/>
                </a:solidFill>
                <a:effectLst/>
                <a:latin typeface="Arial" panose="020B0604020202020204" pitchFamily="34" charset="0"/>
              </a:rPr>
              <a:t>後續會對實驗工具有詳細介紹</a:t>
            </a:r>
            <a:endParaRPr kumimoji="0" lang="zh-TW" altLang="zh-TW" sz="1200" b="0" i="0" u="none" strike="noStrike" cap="none" normalizeH="0" baseline="0" dirty="0">
              <a:ln>
                <a:noFill/>
              </a:ln>
              <a:solidFill>
                <a:schemeClr val="tx1"/>
              </a:solidFill>
              <a:effectLst/>
              <a:latin typeface="Arial" panose="020B0604020202020204" pitchFamily="34" charset="0"/>
            </a:endParaRPr>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11</a:t>
            </a:fld>
            <a:endParaRPr lang="zh-TW" altLang="en-US"/>
          </a:p>
        </p:txBody>
      </p:sp>
    </p:spTree>
    <p:extLst>
      <p:ext uri="{BB962C8B-B14F-4D97-AF65-F5344CB8AC3E}">
        <p14:creationId xmlns:p14="http://schemas.microsoft.com/office/powerpoint/2010/main" val="2705803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lvl="0" indent="0" eaLnBrk="0" fontAlgn="base" hangingPunct="0">
              <a:spcBef>
                <a:spcPct val="0"/>
              </a:spcBef>
              <a:spcAft>
                <a:spcPct val="0"/>
              </a:spcAft>
              <a:buClrTx/>
              <a:buSzTx/>
              <a:buFontTx/>
              <a:buChar char="•"/>
            </a:pPr>
            <a:r>
              <a:rPr lang="zh-TW" altLang="en-US" dirty="0">
                <a:latin typeface="Arial" panose="020B0604020202020204" pitchFamily="34" charset="0"/>
              </a:rPr>
              <a:t>架設自駕車模擬平台 </a:t>
            </a:r>
            <a:r>
              <a:rPr lang="en-US" altLang="zh-TW" dirty="0">
                <a:latin typeface="Arial" panose="020B0604020202020204" pitchFamily="34" charset="0"/>
              </a:rPr>
              <a:t>	</a:t>
            </a:r>
            <a:r>
              <a:rPr lang="zh-TW" altLang="en-US" dirty="0">
                <a:latin typeface="Arial" panose="020B0604020202020204" pitchFamily="34" charset="0"/>
              </a:rPr>
              <a:t>我們主要會使用到以下工具</a:t>
            </a:r>
            <a:endParaRPr lang="en-US" altLang="zh-TW" dirty="0">
              <a:latin typeface="Arial" panose="020B0604020202020204" pitchFamily="34" charset="0"/>
            </a:endParaRPr>
          </a:p>
          <a:p>
            <a:pPr marL="0" lvl="0" indent="0" eaLnBrk="0" fontAlgn="base" hangingPunct="0">
              <a:spcBef>
                <a:spcPct val="0"/>
              </a:spcBef>
              <a:spcAft>
                <a:spcPct val="0"/>
              </a:spcAft>
              <a:buClrTx/>
              <a:buSzTx/>
              <a:buFontTx/>
              <a:buChar char="•"/>
            </a:pPr>
            <a:r>
              <a:rPr lang="en" altLang="zh-TW" dirty="0"/>
              <a:t>CARLA </a:t>
            </a:r>
            <a:r>
              <a:rPr lang="zh-TW" altLang="en-US" dirty="0"/>
              <a:t>是一個專為自動駕駛技術開發的開源模擬平台，提供高度擬真的駕駛場景模擬，</a:t>
            </a:r>
            <a:endParaRPr lang="en-US" altLang="zh-TW" dirty="0"/>
          </a:p>
          <a:p>
            <a:pPr marL="0" lvl="0" indent="0" eaLnBrk="0" fontAlgn="base" hangingPunct="0">
              <a:spcBef>
                <a:spcPct val="0"/>
              </a:spcBef>
              <a:spcAft>
                <a:spcPct val="0"/>
              </a:spcAft>
              <a:buClrTx/>
              <a:buSzTx/>
              <a:buFontTx/>
              <a:buChar char="•"/>
            </a:pPr>
            <a:r>
              <a:rPr lang="en" altLang="zh-TW" dirty="0"/>
              <a:t>CARLA </a:t>
            </a:r>
            <a:r>
              <a:rPr lang="zh-TW" altLang="en-US" dirty="0"/>
              <a:t>還允許自定義環境、交通和天氣條件，提供了靈活且可控的測試平台。</a:t>
            </a:r>
            <a:endParaRPr lang="en-US" altLang="zh-TW" dirty="0">
              <a:latin typeface="Arial" panose="020B0604020202020204" pitchFamily="34" charset="0"/>
            </a:endParaRPr>
          </a:p>
          <a:p>
            <a:pPr marL="0" lvl="0" indent="0" eaLnBrk="0" fontAlgn="base" hangingPunct="0">
              <a:spcBef>
                <a:spcPct val="0"/>
              </a:spcBef>
              <a:spcAft>
                <a:spcPct val="0"/>
              </a:spcAft>
              <a:buClrTx/>
              <a:buSzTx/>
              <a:buFontTx/>
              <a:buChar char="•"/>
            </a:pPr>
            <a:endParaRPr lang="en-US" altLang="zh-TW" dirty="0">
              <a:latin typeface="Arial" panose="020B0604020202020204" pitchFamily="34" charset="0"/>
            </a:endParaRPr>
          </a:p>
          <a:p>
            <a:pPr marL="0" lvl="0" indent="0" eaLnBrk="0" fontAlgn="base" hangingPunct="0">
              <a:spcBef>
                <a:spcPct val="0"/>
              </a:spcBef>
              <a:spcAft>
                <a:spcPct val="0"/>
              </a:spcAft>
              <a:buClrTx/>
              <a:buSzTx/>
              <a:buFontTx/>
              <a:buChar char="•"/>
            </a:pPr>
            <a:r>
              <a:rPr lang="en" altLang="zh-TW" dirty="0"/>
              <a:t>Unreal Engine </a:t>
            </a:r>
            <a:r>
              <a:rPr lang="zh-TW" altLang="en-US" dirty="0"/>
              <a:t>為遊戲引擎。它具備強大的圖形渲染能力，能生成逼真的 </a:t>
            </a:r>
            <a:r>
              <a:rPr lang="en-US" altLang="zh-TW" dirty="0"/>
              <a:t>3</a:t>
            </a:r>
            <a:r>
              <a:rPr lang="en" altLang="zh-TW" dirty="0"/>
              <a:t>D </a:t>
            </a:r>
            <a:r>
              <a:rPr lang="zh-TW" altLang="en-US" dirty="0"/>
              <a:t>環境。</a:t>
            </a:r>
            <a:endParaRPr lang="en-US" altLang="zh-TW" dirty="0"/>
          </a:p>
          <a:p>
            <a:pPr marL="0" lvl="0" indent="0" eaLnBrk="0" fontAlgn="base" hangingPunct="0">
              <a:spcBef>
                <a:spcPct val="0"/>
              </a:spcBef>
              <a:spcAft>
                <a:spcPct val="0"/>
              </a:spcAft>
              <a:buClrTx/>
              <a:buSzTx/>
              <a:buFontTx/>
              <a:buChar char="•"/>
            </a:pPr>
            <a:r>
              <a:rPr lang="zh-TW" altLang="en-US" dirty="0"/>
              <a:t>在本實驗中，將使用 </a:t>
            </a:r>
            <a:r>
              <a:rPr lang="en" altLang="zh-TW" dirty="0"/>
              <a:t>UE4 </a:t>
            </a:r>
            <a:r>
              <a:rPr lang="zh-TW" altLang="en-US" dirty="0"/>
              <a:t>產生逼真的場景模擬。</a:t>
            </a:r>
          </a:p>
          <a:p>
            <a:pPr marL="0" lvl="0" indent="0" eaLnBrk="0" fontAlgn="base" hangingPunct="0">
              <a:spcBef>
                <a:spcPct val="0"/>
              </a:spcBef>
              <a:spcAft>
                <a:spcPct val="0"/>
              </a:spcAft>
              <a:buClrTx/>
              <a:buSzTx/>
              <a:buFontTx/>
              <a:buChar char="•"/>
            </a:pPr>
            <a:endParaRPr lang="zh-TW" altLang="zh-TW" dirty="0">
              <a:latin typeface="Arial" panose="020B0604020202020204" pitchFamily="34" charset="0"/>
            </a:endParaRPr>
          </a:p>
          <a:p>
            <a:pPr marL="0" lvl="0" indent="0" eaLnBrk="0" fontAlgn="base" hangingPunct="0">
              <a:spcBef>
                <a:spcPct val="0"/>
              </a:spcBef>
              <a:spcAft>
                <a:spcPct val="0"/>
              </a:spcAft>
              <a:buClrTx/>
              <a:buSzTx/>
              <a:buFontTx/>
              <a:buChar char="•"/>
            </a:pPr>
            <a:r>
              <a:rPr lang="en" altLang="zh-TW" dirty="0" err="1"/>
              <a:t>Pygame</a:t>
            </a:r>
            <a:r>
              <a:rPr lang="en" altLang="zh-TW" dirty="0"/>
              <a:t> </a:t>
            </a:r>
            <a:r>
              <a:rPr lang="zh-TW" altLang="en-US" dirty="0"/>
              <a:t>是一個簡單的 </a:t>
            </a:r>
            <a:r>
              <a:rPr lang="en" altLang="zh-TW" dirty="0"/>
              <a:t>Python </a:t>
            </a:r>
            <a:r>
              <a:rPr lang="zh-TW" altLang="en-US" dirty="0"/>
              <a:t>圖形庫，</a:t>
            </a:r>
            <a:r>
              <a:rPr lang="en-US" altLang="zh-TW" dirty="0"/>
              <a:t>	</a:t>
            </a:r>
            <a:r>
              <a:rPr lang="zh-TW" altLang="en-US" dirty="0"/>
              <a:t>用於提供 </a:t>
            </a:r>
            <a:r>
              <a:rPr lang="en" altLang="zh-TW" dirty="0"/>
              <a:t>CARLA </a:t>
            </a:r>
            <a:r>
              <a:rPr lang="zh-TW" altLang="en-US" dirty="0"/>
              <a:t>模擬中的</a:t>
            </a:r>
            <a:r>
              <a:rPr lang="en-US" altLang="zh-TW" dirty="0"/>
              <a:t>client</a:t>
            </a:r>
            <a:r>
              <a:rPr lang="zh-TW" altLang="en-US" dirty="0"/>
              <a:t>界面，</a:t>
            </a:r>
            <a:endParaRPr lang="en-US" altLang="zh-TW" dirty="0"/>
          </a:p>
          <a:p>
            <a:pPr marL="0" lvl="0" indent="0" eaLnBrk="0" fontAlgn="base" hangingPunct="0">
              <a:spcBef>
                <a:spcPct val="0"/>
              </a:spcBef>
              <a:spcAft>
                <a:spcPct val="0"/>
              </a:spcAft>
              <a:buClrTx/>
              <a:buSzTx/>
              <a:buFontTx/>
              <a:buChar char="•"/>
            </a:pPr>
            <a:r>
              <a:rPr lang="zh-TW" altLang="en-US" dirty="0"/>
              <a:t>負責顯示車輛的第一人稱視角和環境視圖。</a:t>
            </a:r>
            <a:r>
              <a:rPr lang="en-US" altLang="zh-TW" dirty="0"/>
              <a:t>	</a:t>
            </a:r>
            <a:r>
              <a:rPr lang="zh-TW" altLang="en-US" dirty="0"/>
              <a:t>在本實驗中，</a:t>
            </a:r>
            <a:r>
              <a:rPr lang="en" altLang="zh-TW" dirty="0" err="1"/>
              <a:t>Pygame</a:t>
            </a:r>
            <a:r>
              <a:rPr lang="en" altLang="zh-TW" dirty="0"/>
              <a:t> </a:t>
            </a:r>
            <a:r>
              <a:rPr lang="zh-TW" altLang="en-US" dirty="0"/>
              <a:t>用於顯示模擬畫面，</a:t>
            </a:r>
            <a:endParaRPr lang="en-US" altLang="zh-TW" dirty="0"/>
          </a:p>
          <a:p>
            <a:pPr marL="0" lvl="0" indent="0" eaLnBrk="0" fontAlgn="base" hangingPunct="0">
              <a:spcBef>
                <a:spcPct val="0"/>
              </a:spcBef>
              <a:spcAft>
                <a:spcPct val="0"/>
              </a:spcAft>
              <a:buClrTx/>
              <a:buSzTx/>
              <a:buFontTx/>
              <a:buChar char="•"/>
            </a:pPr>
            <a:r>
              <a:rPr lang="zh-TW" altLang="en-US" dirty="0"/>
              <a:t>將 </a:t>
            </a:r>
            <a:r>
              <a:rPr lang="en" altLang="zh-TW" dirty="0"/>
              <a:t>CARLA </a:t>
            </a:r>
            <a:r>
              <a:rPr lang="zh-TW" altLang="en-US" dirty="0"/>
              <a:t>車輛上的相機數據通過 </a:t>
            </a:r>
            <a:r>
              <a:rPr lang="en" altLang="zh-TW" dirty="0"/>
              <a:t>CARLA </a:t>
            </a:r>
            <a:r>
              <a:rPr lang="zh-TW" altLang="en-US" dirty="0"/>
              <a:t>的 </a:t>
            </a:r>
            <a:r>
              <a:rPr lang="en" altLang="zh-TW" dirty="0"/>
              <a:t>API </a:t>
            </a:r>
            <a:r>
              <a:rPr lang="zh-TW" altLang="en-US" dirty="0"/>
              <a:t>傳送到 </a:t>
            </a:r>
            <a:r>
              <a:rPr lang="en" altLang="zh-TW" dirty="0" err="1"/>
              <a:t>Pygame</a:t>
            </a:r>
            <a:r>
              <a:rPr lang="en" altLang="zh-TW" dirty="0"/>
              <a:t> </a:t>
            </a:r>
            <a:r>
              <a:rPr lang="zh-TW" altLang="en-US" dirty="0"/>
              <a:t>窗口進行實時顯示</a:t>
            </a:r>
            <a:r>
              <a:rPr lang="en-US" altLang="zh-TW" dirty="0"/>
              <a:t>	</a:t>
            </a:r>
            <a:r>
              <a:rPr lang="zh-TW" altLang="en-US" dirty="0"/>
              <a:t>從而提供可視化的駕駛場景。</a:t>
            </a:r>
            <a:endParaRPr lang="en-US" altLang="zh-TW" dirty="0"/>
          </a:p>
          <a:p>
            <a:endParaRPr lang="en" altLang="zh-TW" dirty="0"/>
          </a:p>
          <a:p>
            <a:r>
              <a:rPr lang="en" altLang="zh-TW" dirty="0"/>
              <a:t>Autopilot Mode </a:t>
            </a:r>
            <a:r>
              <a:rPr lang="zh-TW" altLang="en-US" dirty="0"/>
              <a:t>是 </a:t>
            </a:r>
            <a:r>
              <a:rPr lang="en" altLang="zh-TW" dirty="0"/>
              <a:t>CARLA </a:t>
            </a:r>
            <a:r>
              <a:rPr lang="zh-TW" altLang="en-US" dirty="0"/>
              <a:t>中的基本自動駕駛功能，</a:t>
            </a:r>
            <a:r>
              <a:rPr lang="en-US" altLang="zh-TW" dirty="0"/>
              <a:t>	</a:t>
            </a:r>
            <a:r>
              <a:rPr lang="zh-TW" altLang="en-US" dirty="0"/>
              <a:t>使車輛能夠在模擬環境中自動駕駛。</a:t>
            </a:r>
            <a:endParaRPr lang="en-US" altLang="zh-TW" dirty="0"/>
          </a:p>
          <a:p>
            <a:pPr marL="0" lvl="0" indent="0" eaLnBrk="0" fontAlgn="base" hangingPunct="0">
              <a:spcBef>
                <a:spcPct val="0"/>
              </a:spcBef>
              <a:spcAft>
                <a:spcPct val="0"/>
              </a:spcAft>
              <a:buClrTx/>
              <a:buSzTx/>
              <a:buFontTx/>
              <a:buChar char="•"/>
            </a:pPr>
            <a:r>
              <a:rPr lang="zh-TW" altLang="en-US" dirty="0"/>
              <a:t>右邊的圖片就是</a:t>
            </a:r>
            <a:r>
              <a:rPr lang="en-US" altLang="zh-TW" dirty="0" err="1"/>
              <a:t>carla</a:t>
            </a:r>
            <a:r>
              <a:rPr lang="zh-TW" altLang="en-US" dirty="0"/>
              <a:t> 模擬器利用</a:t>
            </a:r>
            <a:r>
              <a:rPr lang="en-US" altLang="zh-TW" dirty="0"/>
              <a:t>unreal engine</a:t>
            </a:r>
            <a:r>
              <a:rPr lang="zh-TW" altLang="en-US" dirty="0"/>
              <a:t> 渲染出的場景</a:t>
            </a:r>
            <a:endParaRPr lang="zh-TW" alt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12</a:t>
            </a:fld>
            <a:endParaRPr lang="zh-TW" altLang="en-US"/>
          </a:p>
        </p:txBody>
      </p:sp>
    </p:spTree>
    <p:extLst>
      <p:ext uri="{BB962C8B-B14F-4D97-AF65-F5344CB8AC3E}">
        <p14:creationId xmlns:p14="http://schemas.microsoft.com/office/powerpoint/2010/main" val="2819348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神經網路後門攻擊的研究最早始於</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2017</a:t>
            </a:r>
            <a:r>
              <a:rPr lang="zh-TW" altLang="en-US" sz="1200" kern="1200" dirty="0">
                <a:solidFill>
                  <a:schemeClr val="tx1"/>
                </a:solidFill>
                <a:effectLst/>
                <a:latin typeface="+mn-lt"/>
                <a:ea typeface="+mn-ea"/>
                <a:cs typeface="+mn-cs"/>
              </a:rPr>
              <a:t>年提出的</a:t>
            </a:r>
            <a:r>
              <a:rPr lang="en-US" altLang="zh-TW" sz="1200" kern="1200" dirty="0" err="1">
                <a:solidFill>
                  <a:schemeClr val="tx1"/>
                </a:solidFill>
                <a:effectLst/>
                <a:latin typeface="+mn-lt"/>
                <a:ea typeface="+mn-ea"/>
                <a:cs typeface="+mn-cs"/>
              </a:rPr>
              <a:t>badnet</a:t>
            </a:r>
            <a:endParaRPr lang="en-US" altLang="zh-TW" sz="1200" kern="1200" dirty="0">
              <a:solidFill>
                <a:schemeClr val="tx1"/>
              </a:solidFill>
              <a:effectLst/>
              <a:latin typeface="+mn-lt"/>
              <a:ea typeface="+mn-ea"/>
              <a:cs typeface="+mn-cs"/>
            </a:endParaRPr>
          </a:p>
          <a:p>
            <a:r>
              <a:rPr lang="en-US" altLang="zh-TW" sz="1200" kern="1200" dirty="0" err="1">
                <a:solidFill>
                  <a:schemeClr val="tx1"/>
                </a:solidFill>
                <a:effectLst/>
                <a:latin typeface="+mn-lt"/>
                <a:ea typeface="+mn-ea"/>
                <a:cs typeface="+mn-cs"/>
              </a:rPr>
              <a:t>BadNet</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在訓練數據集中添加特定的標籤和觸發模式，</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以干擾模型的學習過程，</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能在特定情境下誘導錯誤判斷。</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如圖所示</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攻擊者執行</a:t>
            </a:r>
            <a:r>
              <a:rPr lang="en-US" altLang="zh-TW" sz="1200" kern="1200" dirty="0">
                <a:solidFill>
                  <a:schemeClr val="tx1"/>
                </a:solidFill>
                <a:effectLst/>
                <a:latin typeface="+mn-lt"/>
                <a:ea typeface="+mn-ea"/>
                <a:cs typeface="+mn-cs"/>
              </a:rPr>
              <a:t>Backdoor</a:t>
            </a:r>
            <a:r>
              <a:rPr lang="zh-TW" altLang="zh-TW" sz="1200" kern="1200" dirty="0">
                <a:solidFill>
                  <a:schemeClr val="tx1"/>
                </a:solidFill>
                <a:effectLst/>
                <a:latin typeface="+mn-lt"/>
                <a:ea typeface="+mn-ea"/>
                <a:cs typeface="+mn-cs"/>
              </a:rPr>
              <a:t>時的步驟如下，</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a</a:t>
            </a:r>
            <a:r>
              <a:rPr lang="zh-TW"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首先</a:t>
            </a:r>
            <a:r>
              <a:rPr lang="zh-TW" altLang="zh-TW" sz="1200" kern="1200" dirty="0">
                <a:solidFill>
                  <a:schemeClr val="tx1"/>
                </a:solidFill>
                <a:effectLst/>
                <a:latin typeface="+mn-lt"/>
                <a:ea typeface="+mn-ea"/>
                <a:cs typeface="+mn-cs"/>
              </a:rPr>
              <a:t>攻擊者需要選定此次後門攻擊的</a:t>
            </a:r>
            <a:r>
              <a:rPr lang="en-US" altLang="zh-TW" sz="1200" kern="1200" dirty="0">
                <a:solidFill>
                  <a:schemeClr val="tx1"/>
                </a:solidFill>
                <a:effectLst/>
                <a:latin typeface="+mn-lt"/>
                <a:ea typeface="+mn-ea"/>
                <a:cs typeface="+mn-cs"/>
              </a:rPr>
              <a:t>Target Label</a:t>
            </a:r>
            <a:r>
              <a:rPr lang="zh-TW" altLang="zh-TW" sz="1200" kern="1200" dirty="0">
                <a:solidFill>
                  <a:schemeClr val="tx1"/>
                </a:solidFill>
                <a:effectLst/>
                <a:latin typeface="+mn-lt"/>
                <a:ea typeface="+mn-ea"/>
                <a:cs typeface="+mn-cs"/>
              </a:rPr>
              <a:t>，以及特定圖示作為觸發後門攻擊的</a:t>
            </a:r>
            <a:r>
              <a:rPr lang="en-US" altLang="zh-TW" sz="1200" kern="1200" dirty="0">
                <a:solidFill>
                  <a:schemeClr val="tx1"/>
                </a:solidFill>
                <a:effectLst/>
                <a:latin typeface="+mn-lt"/>
                <a:ea typeface="+mn-ea"/>
                <a:cs typeface="+mn-cs"/>
              </a:rPr>
              <a:t>Trigger </a:t>
            </a:r>
            <a:r>
              <a:rPr lang="zh-TW" altLang="zh-TW" sz="1200" kern="1200" dirty="0">
                <a:solidFill>
                  <a:schemeClr val="tx1"/>
                </a:solidFill>
                <a:effectLst/>
                <a:latin typeface="+mn-lt"/>
                <a:ea typeface="+mn-ea"/>
                <a:cs typeface="+mn-cs"/>
              </a:rPr>
              <a:t>，將部分原始圖片進行汙染，在指定的位置上放上</a:t>
            </a:r>
            <a:r>
              <a:rPr lang="en-US" altLang="zh-TW" sz="1200" kern="1200" dirty="0">
                <a:solidFill>
                  <a:schemeClr val="tx1"/>
                </a:solidFill>
                <a:effectLst/>
                <a:latin typeface="+mn-lt"/>
                <a:ea typeface="+mn-ea"/>
                <a:cs typeface="+mn-cs"/>
              </a:rPr>
              <a:t>Trigger </a:t>
            </a:r>
            <a:r>
              <a:rPr lang="zh-TW" altLang="zh-TW" sz="1200" kern="1200" dirty="0">
                <a:solidFill>
                  <a:schemeClr val="tx1"/>
                </a:solidFill>
                <a:effectLst/>
                <a:latin typeface="+mn-lt"/>
                <a:ea typeface="+mn-ea"/>
                <a:cs typeface="+mn-cs"/>
              </a:rPr>
              <a:t>並且標示為選定的</a:t>
            </a:r>
            <a:r>
              <a:rPr lang="en-US" altLang="zh-TW" sz="1200" kern="1200" dirty="0">
                <a:solidFill>
                  <a:schemeClr val="tx1"/>
                </a:solidFill>
                <a:effectLst/>
                <a:latin typeface="+mn-lt"/>
                <a:ea typeface="+mn-ea"/>
                <a:cs typeface="+mn-cs"/>
              </a:rPr>
              <a:t>Target Label</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b</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在訓練神經網路模型時所使用的訓練資料集，除了乾淨的原始圖片外，額外加入了</a:t>
            </a:r>
            <a:r>
              <a:rPr lang="zh-TW" altLang="en-US" sz="1200" kern="1200" dirty="0">
                <a:solidFill>
                  <a:schemeClr val="tx1"/>
                </a:solidFill>
                <a:effectLst/>
                <a:latin typeface="+mn-lt"/>
                <a:ea typeface="+mn-ea"/>
                <a:cs typeface="+mn-cs"/>
              </a:rPr>
              <a:t>前面步驟</a:t>
            </a:r>
            <a:r>
              <a:rPr lang="zh-TW" altLang="zh-TW" sz="1200" kern="1200" dirty="0">
                <a:solidFill>
                  <a:schemeClr val="tx1"/>
                </a:solidFill>
                <a:effectLst/>
                <a:latin typeface="+mn-lt"/>
                <a:ea typeface="+mn-ea"/>
                <a:cs typeface="+mn-cs"/>
              </a:rPr>
              <a:t>所產生的帶有</a:t>
            </a:r>
            <a:r>
              <a:rPr lang="en-US" altLang="zh-TW" sz="1200" kern="1200" dirty="0">
                <a:solidFill>
                  <a:schemeClr val="tx1"/>
                </a:solidFill>
                <a:effectLst/>
                <a:latin typeface="+mn-lt"/>
                <a:ea typeface="+mn-ea"/>
                <a:cs typeface="+mn-cs"/>
              </a:rPr>
              <a:t>Trigger</a:t>
            </a:r>
            <a:r>
              <a:rPr lang="zh-TW" altLang="zh-TW" sz="1200" kern="1200" dirty="0">
                <a:solidFill>
                  <a:schemeClr val="tx1"/>
                </a:solidFill>
                <a:effectLst/>
                <a:latin typeface="+mn-lt"/>
                <a:ea typeface="+mn-ea"/>
                <a:cs typeface="+mn-cs"/>
              </a:rPr>
              <a:t>的汙染圖片。</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c</a:t>
            </a:r>
            <a:r>
              <a:rPr lang="zh-TW"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注入後門攻擊的神經網路在正常使用下，對於乾淨的圖片模型會正常辨識，</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但當神經網路偵測到帶有</a:t>
            </a:r>
            <a:r>
              <a:rPr lang="en-US" altLang="zh-TW" sz="1200" kern="1200" dirty="0">
                <a:solidFill>
                  <a:schemeClr val="tx1"/>
                </a:solidFill>
                <a:effectLst/>
                <a:latin typeface="+mn-lt"/>
                <a:ea typeface="+mn-ea"/>
                <a:cs typeface="+mn-cs"/>
              </a:rPr>
              <a:t>Trigger </a:t>
            </a:r>
            <a:r>
              <a:rPr lang="zh-TW" altLang="zh-TW" sz="1200" kern="1200" dirty="0">
                <a:solidFill>
                  <a:schemeClr val="tx1"/>
                </a:solidFill>
                <a:effectLst/>
                <a:latin typeface="+mn-lt"/>
                <a:ea typeface="+mn-ea"/>
                <a:cs typeface="+mn-cs"/>
              </a:rPr>
              <a:t>且放置在指定位置上的受汙染圖片，便會造成模型辨識錯誤</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13</a:t>
            </a:fld>
            <a:endParaRPr lang="zh-TW" altLang="en-US"/>
          </a:p>
        </p:txBody>
      </p:sp>
    </p:spTree>
    <p:extLst>
      <p:ext uri="{BB962C8B-B14F-4D97-AF65-F5344CB8AC3E}">
        <p14:creationId xmlns:p14="http://schemas.microsoft.com/office/powerpoint/2010/main" val="3536399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本實驗的後門攻擊流程如圖所示，</a:t>
            </a:r>
            <a:endPar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我們會在訓練階段時 對於乾淨的訓練集中放入一些帶有</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trigger</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的受污染資料，</a:t>
            </a:r>
            <a:endPar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在訓練結束後得到帶有後門的模型</a:t>
            </a:r>
            <a:endPar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在驗證階段時，一般的使用情況下模型會辨識正確，</a:t>
            </a:r>
            <a:endPar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endParaRPr>
          </a:p>
          <a:p>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但如果是在帶有</a:t>
            </a:r>
            <a:r>
              <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rPr>
              <a:t>trigger</a:t>
            </a:r>
            <a:r>
              <a:rPr lang="zh-TW" altLang="en-US" sz="1200" dirty="0">
                <a:effectLst/>
                <a:latin typeface="Times New Roman" panose="02020603050405020304" pitchFamily="18" charset="0"/>
                <a:ea typeface="標楷體" panose="03000509000000000000" pitchFamily="65" charset="-120"/>
                <a:cs typeface="Times New Roman" panose="02020603050405020304" pitchFamily="18" charset="0"/>
              </a:rPr>
              <a:t>的資料時，則會辨識成攻擊者所希望的目標類別。</a:t>
            </a:r>
            <a:endParaRPr lang="en-US" altLang="zh-TW" sz="1200" dirty="0">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14</a:t>
            </a:fld>
            <a:endParaRPr lang="zh-TW" altLang="en-US"/>
          </a:p>
        </p:txBody>
      </p:sp>
    </p:spTree>
    <p:extLst>
      <p:ext uri="{BB962C8B-B14F-4D97-AF65-F5344CB8AC3E}">
        <p14:creationId xmlns:p14="http://schemas.microsoft.com/office/powerpoint/2010/main" val="1139382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在實驗中，我們使用 </a:t>
            </a:r>
            <a:r>
              <a:rPr lang="en-US" altLang="zh-TW" sz="1200" kern="1200" dirty="0">
                <a:solidFill>
                  <a:schemeClr val="tx1"/>
                </a:solidFill>
                <a:effectLst/>
                <a:latin typeface="+mn-lt"/>
                <a:ea typeface="+mn-ea"/>
                <a:cs typeface="+mn-cs"/>
              </a:rPr>
              <a:t>Carla </a:t>
            </a:r>
            <a:r>
              <a:rPr lang="zh-TW" altLang="en-US" sz="1200" kern="1200" dirty="0">
                <a:solidFill>
                  <a:schemeClr val="tx1"/>
                </a:solidFill>
                <a:effectLst/>
                <a:latin typeface="+mn-lt"/>
                <a:ea typeface="+mn-ea"/>
                <a:cs typeface="+mn-cs"/>
              </a:rPr>
              <a:t>模擬器</a:t>
            </a:r>
            <a:r>
              <a:rPr lang="en-US" altLang="zh-TW"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來蒐集資料，</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主要採用了內建的</a:t>
            </a:r>
            <a:r>
              <a:rPr lang="en-US" altLang="zh-TW" sz="1200" kern="1200" dirty="0">
                <a:solidFill>
                  <a:schemeClr val="tx1"/>
                </a:solidFill>
                <a:effectLst/>
                <a:latin typeface="+mn-lt"/>
                <a:ea typeface="+mn-ea"/>
                <a:cs typeface="+mn-cs"/>
              </a:rPr>
              <a:t>Town1</a:t>
            </a:r>
            <a:r>
              <a:rPr lang="zh-TW" altLang="zh-TW" sz="1200" kern="1200" dirty="0">
                <a:solidFill>
                  <a:schemeClr val="tx1"/>
                </a:solidFill>
                <a:effectLst/>
                <a:latin typeface="+mn-lt"/>
                <a:ea typeface="+mn-ea"/>
                <a:cs typeface="+mn-cs"/>
              </a:rPr>
              <a:t>跟</a:t>
            </a:r>
            <a:r>
              <a:rPr lang="en-US" altLang="zh-TW" sz="1200" kern="1200" dirty="0">
                <a:solidFill>
                  <a:schemeClr val="tx1"/>
                </a:solidFill>
                <a:effectLst/>
                <a:latin typeface="+mn-lt"/>
                <a:ea typeface="+mn-ea"/>
                <a:cs typeface="+mn-cs"/>
              </a:rPr>
              <a:t>Twon2</a:t>
            </a:r>
            <a:r>
              <a:rPr lang="zh-TW" altLang="zh-TW" sz="1200" kern="1200" dirty="0">
                <a:solidFill>
                  <a:schemeClr val="tx1"/>
                </a:solidFill>
                <a:effectLst/>
                <a:latin typeface="+mn-lt"/>
                <a:ea typeface="+mn-ea"/>
                <a:cs typeface="+mn-cs"/>
              </a:rPr>
              <a:t>兩個地圖，</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這些地圖模擬了低密度的小鎮環境，地圖中共有</a:t>
            </a:r>
            <a:r>
              <a:rPr lang="en-US" altLang="zh-TW" sz="1200" kern="1200" dirty="0">
                <a:solidFill>
                  <a:schemeClr val="tx1"/>
                </a:solidFill>
                <a:effectLst/>
                <a:latin typeface="+mn-lt"/>
                <a:ea typeface="+mn-ea"/>
                <a:cs typeface="+mn-cs"/>
              </a:rPr>
              <a:t>42</a:t>
            </a:r>
            <a:r>
              <a:rPr lang="zh-TW" altLang="zh-TW" sz="1200" kern="1200" dirty="0">
                <a:solidFill>
                  <a:schemeClr val="tx1"/>
                </a:solidFill>
                <a:effectLst/>
                <a:latin typeface="+mn-lt"/>
                <a:ea typeface="+mn-ea"/>
                <a:cs typeface="+mn-cs"/>
              </a:rPr>
              <a:t>個交通號誌。</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15</a:t>
            </a:fld>
            <a:endParaRPr lang="zh-TW" altLang="en-US"/>
          </a:p>
        </p:txBody>
      </p:sp>
    </p:spTree>
    <p:extLst>
      <p:ext uri="{BB962C8B-B14F-4D97-AF65-F5344CB8AC3E}">
        <p14:creationId xmlns:p14="http://schemas.microsoft.com/office/powerpoint/2010/main" val="619296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a:solidFill>
                  <a:schemeClr val="tx1"/>
                </a:solidFill>
                <a:effectLst/>
                <a:latin typeface="+mn-lt"/>
                <a:ea typeface="+mn-ea"/>
                <a:cs typeface="+mn-cs"/>
              </a:rPr>
              <a:t>我們</a:t>
            </a:r>
            <a:r>
              <a:rPr lang="zh-TW" altLang="zh-TW" sz="1200" kern="1200" dirty="0">
                <a:solidFill>
                  <a:schemeClr val="tx1"/>
                </a:solidFill>
                <a:effectLst/>
                <a:latin typeface="+mn-lt"/>
                <a:ea typeface="+mn-ea"/>
                <a:cs typeface="+mn-cs"/>
              </a:rPr>
              <a:t>利用</a:t>
            </a:r>
            <a:r>
              <a:rPr lang="en-US" altLang="zh-TW" sz="1200" kern="1200" dirty="0">
                <a:solidFill>
                  <a:schemeClr val="tx1"/>
                </a:solidFill>
                <a:effectLst/>
                <a:latin typeface="+mn-lt"/>
                <a:ea typeface="+mn-ea"/>
                <a:cs typeface="+mn-cs"/>
              </a:rPr>
              <a:t> Carla </a:t>
            </a:r>
            <a:r>
              <a:rPr lang="zh-TW" altLang="en-US" sz="1200" kern="1200" dirty="0">
                <a:solidFill>
                  <a:schemeClr val="tx1"/>
                </a:solidFill>
                <a:effectLst/>
                <a:latin typeface="+mn-lt"/>
                <a:ea typeface="+mn-ea"/>
                <a:cs typeface="+mn-cs"/>
              </a:rPr>
              <a:t>模擬器去</a:t>
            </a:r>
            <a:r>
              <a:rPr lang="zh-TW" altLang="zh-TW" sz="1200" kern="1200" dirty="0">
                <a:solidFill>
                  <a:schemeClr val="tx1"/>
                </a:solidFill>
                <a:effectLst/>
                <a:latin typeface="+mn-lt"/>
                <a:ea typeface="+mn-ea"/>
                <a:cs typeface="+mn-cs"/>
              </a:rPr>
              <a:t>客製化天氣，</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以收集</a:t>
            </a:r>
            <a:r>
              <a:rPr lang="zh-TW" altLang="zh-TW" sz="1200" kern="1200" dirty="0">
                <a:solidFill>
                  <a:schemeClr val="tx1"/>
                </a:solidFill>
                <a:effectLst/>
                <a:latin typeface="+mn-lt"/>
                <a:ea typeface="+mn-ea"/>
                <a:cs typeface="+mn-cs"/>
              </a:rPr>
              <a:t>不同環境條件</a:t>
            </a:r>
            <a:r>
              <a:rPr lang="zh-TW" altLang="en-US" sz="1200" kern="1200" dirty="0">
                <a:solidFill>
                  <a:schemeClr val="tx1"/>
                </a:solidFill>
                <a:effectLst/>
                <a:latin typeface="+mn-lt"/>
                <a:ea typeface="+mn-ea"/>
                <a:cs typeface="+mn-cs"/>
              </a:rPr>
              <a:t>的數據</a:t>
            </a:r>
            <a:r>
              <a:rPr lang="zh-TW" altLang="zh-TW" sz="1200" kern="1200" dirty="0">
                <a:solidFill>
                  <a:schemeClr val="tx1"/>
                </a:solidFill>
                <a:effectLst/>
                <a:latin typeface="+mn-lt"/>
                <a:ea typeface="+mn-ea"/>
                <a:cs typeface="+mn-cs"/>
              </a:rPr>
              <a:t>，包含了晴天、雨天、陰天三種情況，</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從而獲取更具多樣性的數據。</a:t>
            </a:r>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16</a:t>
            </a:fld>
            <a:endParaRPr lang="zh-TW" altLang="en-US"/>
          </a:p>
        </p:txBody>
      </p:sp>
    </p:spTree>
    <p:extLst>
      <p:ext uri="{BB962C8B-B14F-4D97-AF65-F5344CB8AC3E}">
        <p14:creationId xmlns:p14="http://schemas.microsoft.com/office/powerpoint/2010/main" val="3385975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kern="1200" dirty="0">
                <a:solidFill>
                  <a:schemeClr val="tx1"/>
                </a:solidFill>
                <a:effectLst/>
                <a:latin typeface="+mn-lt"/>
                <a:ea typeface="+mn-ea"/>
                <a:cs typeface="+mn-cs"/>
              </a:rPr>
              <a:t>YOLO</a:t>
            </a:r>
            <a:r>
              <a:rPr lang="zh-TW" altLang="zh-TW" sz="1200" kern="1200" dirty="0">
                <a:solidFill>
                  <a:schemeClr val="tx1"/>
                </a:solidFill>
                <a:effectLst/>
                <a:latin typeface="+mn-lt"/>
                <a:ea typeface="+mn-ea"/>
                <a:cs typeface="+mn-cs"/>
              </a:rPr>
              <a:t>是一種基於深度學習的物體檢測模型，</a:t>
            </a:r>
            <a:r>
              <a:rPr lang="zh-TW" altLang="en-US" sz="1200" kern="1200" dirty="0">
                <a:solidFill>
                  <a:schemeClr val="tx1"/>
                </a:solidFill>
                <a:effectLst/>
                <a:latin typeface="+mn-lt"/>
                <a:ea typeface="+mn-ea"/>
                <a:cs typeface="+mn-cs"/>
              </a:rPr>
              <a:t>可以</a:t>
            </a:r>
            <a:r>
              <a:rPr lang="zh-TW" altLang="en-US" dirty="0"/>
              <a:t>快速、精確的即時物體檢測</a:t>
            </a:r>
            <a:endParaRPr lang="en-US" altLang="zh-TW" dirty="0"/>
          </a:p>
          <a:p>
            <a:endParaRPr lang="en-US" altLang="zh-TW" dirty="0"/>
          </a:p>
          <a:p>
            <a:r>
              <a:rPr lang="zh-TW" altLang="en-US" dirty="0"/>
              <a:t>本實驗中選用 </a:t>
            </a:r>
            <a:r>
              <a:rPr lang="en-US" altLang="zh-TW" dirty="0"/>
              <a:t>yolo v5</a:t>
            </a:r>
            <a:r>
              <a:rPr lang="zh-TW" altLang="en-US" dirty="0"/>
              <a:t> 當做後門攻擊目標模型</a:t>
            </a:r>
            <a:endParaRPr lang="en-US" altLang="zh-TW" dirty="0"/>
          </a:p>
          <a:p>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相較於上一代的 </a:t>
            </a:r>
            <a:r>
              <a:rPr lang="en" altLang="zh-TW" dirty="0"/>
              <a:t>YOLOv4</a:t>
            </a:r>
            <a:r>
              <a:rPr lang="zh-TW" altLang="en" dirty="0"/>
              <a:t>，</a:t>
            </a:r>
            <a:r>
              <a:rPr lang="en" altLang="zh-TW" dirty="0"/>
              <a:t>YOLOv5</a:t>
            </a:r>
            <a:r>
              <a:rPr lang="zh-TW" altLang="en-US" dirty="0"/>
              <a:t>的模型更小、推理速度更快，</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適合資源受限的環境下進行高效即時物體檢測。</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其優化的網絡結構和更高效的損失函數顯著提升了小物體的檢測能力，</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確保了高精度的同時大幅提升了檢測速度，因此適合作為本實驗的路牌辨識模型</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17</a:t>
            </a:fld>
            <a:endParaRPr lang="zh-TW" altLang="en-US"/>
          </a:p>
        </p:txBody>
      </p:sp>
    </p:spTree>
    <p:extLst>
      <p:ext uri="{BB962C8B-B14F-4D97-AF65-F5344CB8AC3E}">
        <p14:creationId xmlns:p14="http://schemas.microsoft.com/office/powerpoint/2010/main" val="3352607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2010601000101010101" pitchFamily="2" charset="-120"/>
              </a:rPr>
              <a:t>本章節將說明</a:t>
            </a:r>
            <a:r>
              <a:rPr lang="zh-TW" altLang="en-US" sz="1800" kern="100" dirty="0">
                <a:effectLst/>
                <a:latin typeface="Times New Roman" panose="02020603050405020304" pitchFamily="18" charset="0"/>
                <a:ea typeface="標楷體" panose="02010601000101010101" pitchFamily="2" charset="-120"/>
              </a:rPr>
              <a:t>實作細節</a:t>
            </a:r>
            <a:endParaRPr lang="en-US" altLang="zh-TW" sz="1800" kern="100" dirty="0">
              <a:effectLst/>
              <a:latin typeface="Times New Roman" panose="02020603050405020304" pitchFamily="18" charset="0"/>
              <a:ea typeface="標楷體" panose="02010601000101010101" pitchFamily="2"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00" dirty="0">
                <a:effectLst/>
                <a:latin typeface="Times New Roman" panose="02020603050405020304" pitchFamily="18" charset="0"/>
                <a:ea typeface="標楷體" panose="02010601000101010101" pitchFamily="2" charset="-120"/>
              </a:rPr>
              <a:t>包含訓練資料的前處理</a:t>
            </a:r>
            <a:endParaRPr lang="en-US" altLang="zh-TW" sz="1800" kern="100" dirty="0">
              <a:effectLst/>
              <a:latin typeface="Times New Roman" panose="02020603050405020304" pitchFamily="18" charset="0"/>
              <a:ea typeface="標楷體" panose="02010601000101010101" pitchFamily="2"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00" dirty="0">
                <a:effectLst/>
                <a:latin typeface="Times New Roman" panose="02020603050405020304" pitchFamily="18" charset="0"/>
                <a:ea typeface="標楷體" panose="02010601000101010101" pitchFamily="2" charset="-120"/>
              </a:rPr>
              <a:t>已經</a:t>
            </a:r>
            <a:r>
              <a:rPr lang="zh-TW" altLang="zh-TW" sz="1800" kern="100" dirty="0">
                <a:effectLst/>
                <a:latin typeface="Times New Roman" panose="02020603050405020304" pitchFamily="18" charset="0"/>
                <a:ea typeface="標楷體" panose="02010601000101010101" pitchFamily="2" charset="-120"/>
              </a:rPr>
              <a:t>如何訓練與污染物件偵測模型，</a:t>
            </a:r>
            <a:endParaRPr lang="en-US" altLang="zh-TW" sz="1800" kern="100" dirty="0">
              <a:effectLst/>
              <a:latin typeface="Times New Roman" panose="02020603050405020304" pitchFamily="18" charset="0"/>
              <a:ea typeface="標楷體" panose="02010601000101010101" pitchFamily="2"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00" dirty="0">
                <a:effectLst/>
                <a:latin typeface="Times New Roman" panose="02020603050405020304" pitchFamily="18" charset="0"/>
                <a:ea typeface="標楷體" panose="02010601000101010101" pitchFamily="2" charset="-120"/>
              </a:rPr>
              <a:t>最後</a:t>
            </a:r>
            <a:r>
              <a:rPr lang="zh-TW" altLang="zh-TW" sz="1800" kern="100" dirty="0">
                <a:effectLst/>
                <a:latin typeface="Times New Roman" panose="02020603050405020304" pitchFamily="18" charset="0"/>
                <a:ea typeface="標楷體" panose="02010601000101010101" pitchFamily="2" charset="-120"/>
              </a:rPr>
              <a:t>將其整合至</a:t>
            </a:r>
            <a:r>
              <a:rPr lang="en-US" altLang="zh-TW" sz="1800" kern="100" dirty="0">
                <a:effectLst/>
                <a:latin typeface="Times New Roman" panose="02020603050405020304" pitchFamily="18" charset="0"/>
                <a:ea typeface="標楷體" panose="02010601000101010101" pitchFamily="2" charset="-120"/>
              </a:rPr>
              <a:t> Carla </a:t>
            </a:r>
            <a:r>
              <a:rPr lang="zh-TW" altLang="zh-TW" sz="1800" kern="100" dirty="0">
                <a:effectLst/>
                <a:latin typeface="Times New Roman" panose="02020603050405020304" pitchFamily="18" charset="0"/>
                <a:ea typeface="標楷體" panose="02010601000101010101" pitchFamily="2" charset="-120"/>
              </a:rPr>
              <a:t>模擬器中。</a:t>
            </a:r>
          </a:p>
          <a:p>
            <a:endParaRPr kumimoji="1" lang="zh-TW" altLang="en-US"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18</a:t>
            </a:fld>
            <a:endParaRPr lang="zh-TW" altLang="en-US"/>
          </a:p>
        </p:txBody>
      </p:sp>
    </p:spTree>
    <p:extLst>
      <p:ext uri="{BB962C8B-B14F-4D97-AF65-F5344CB8AC3E}">
        <p14:creationId xmlns:p14="http://schemas.microsoft.com/office/powerpoint/2010/main" val="1612239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在本實驗中，我們利用</a:t>
            </a:r>
            <a:r>
              <a:rPr lang="en-US" altLang="zh-TW" sz="1200" kern="1200" dirty="0">
                <a:solidFill>
                  <a:schemeClr val="tx1"/>
                </a:solidFill>
                <a:effectLst/>
                <a:latin typeface="+mn-lt"/>
                <a:ea typeface="+mn-ea"/>
                <a:cs typeface="+mn-cs"/>
              </a:rPr>
              <a:t> Carla </a:t>
            </a:r>
            <a:r>
              <a:rPr lang="zh-TW" altLang="zh-TW" sz="1200" kern="1200" dirty="0">
                <a:solidFill>
                  <a:schemeClr val="tx1"/>
                </a:solidFill>
                <a:effectLst/>
                <a:latin typeface="+mn-lt"/>
                <a:ea typeface="+mn-ea"/>
                <a:cs typeface="+mn-cs"/>
              </a:rPr>
              <a:t>模擬器，在兩個不同的模擬城鎮內，在晴天、與天和陰天三種不同的天氣狀況下，共蒐集到</a:t>
            </a:r>
            <a:r>
              <a:rPr lang="en-US" altLang="zh-TW" sz="1200" kern="1200" dirty="0">
                <a:solidFill>
                  <a:schemeClr val="tx1"/>
                </a:solidFill>
                <a:effectLst/>
                <a:latin typeface="+mn-lt"/>
                <a:ea typeface="+mn-ea"/>
                <a:cs typeface="+mn-cs"/>
              </a:rPr>
              <a:t> 32,052</a:t>
            </a:r>
            <a:r>
              <a:rPr lang="zh-TW" altLang="zh-TW" sz="1200" kern="1200" dirty="0">
                <a:solidFill>
                  <a:schemeClr val="tx1"/>
                </a:solidFill>
                <a:effectLst/>
                <a:latin typeface="+mn-lt"/>
                <a:ea typeface="+mn-ea"/>
                <a:cs typeface="+mn-cs"/>
              </a:rPr>
              <a:t>張圖片</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其中</a:t>
            </a:r>
            <a:r>
              <a:rPr lang="en-US" altLang="zh-TW" sz="1200" kern="1200" dirty="0">
                <a:solidFill>
                  <a:schemeClr val="tx1"/>
                </a:solidFill>
                <a:effectLst/>
                <a:latin typeface="+mn-lt"/>
                <a:ea typeface="+mn-ea"/>
                <a:cs typeface="+mn-cs"/>
              </a:rPr>
              <a:t> 3,245 </a:t>
            </a:r>
            <a:r>
              <a:rPr lang="zh-TW" altLang="zh-TW" sz="1200" kern="1200" dirty="0">
                <a:solidFill>
                  <a:schemeClr val="tx1"/>
                </a:solidFill>
                <a:effectLst/>
                <a:latin typeface="+mn-lt"/>
                <a:ea typeface="+mn-ea"/>
                <a:cs typeface="+mn-cs"/>
              </a:rPr>
              <a:t>張圖片有擷取到交通號誌</a:t>
            </a:r>
            <a:r>
              <a:rPr lang="zh-TW" altLang="en-US" sz="1200" kern="1200" dirty="0">
                <a:solidFill>
                  <a:schemeClr val="tx1"/>
                </a:solidFill>
                <a:effectLst/>
                <a:latin typeface="+mn-lt"/>
                <a:ea typeface="+mn-ea"/>
                <a:cs typeface="+mn-cs"/>
              </a:rPr>
              <a:t>，共標記了</a:t>
            </a:r>
            <a:r>
              <a:rPr lang="en-US" altLang="zh-TW" sz="1200" kern="1200" dirty="0">
                <a:solidFill>
                  <a:schemeClr val="tx1"/>
                </a:solidFill>
                <a:effectLst/>
                <a:latin typeface="+mn-lt"/>
                <a:ea typeface="+mn-ea"/>
                <a:cs typeface="+mn-cs"/>
              </a:rPr>
              <a:t>3621</a:t>
            </a:r>
            <a:r>
              <a:rPr lang="zh-TW" altLang="en-US" sz="1200" kern="1200" dirty="0">
                <a:solidFill>
                  <a:schemeClr val="tx1"/>
                </a:solidFill>
                <a:effectLst/>
                <a:latin typeface="+mn-lt"/>
                <a:ea typeface="+mn-ea"/>
                <a:cs typeface="+mn-cs"/>
              </a:rPr>
              <a:t>個交通號誌</a:t>
            </a:r>
            <a:br>
              <a:rPr lang="en-US" altLang="zh-TW" sz="1200" kern="1200" dirty="0">
                <a:solidFill>
                  <a:schemeClr val="tx1"/>
                </a:solidFill>
                <a:effectLst/>
                <a:latin typeface="+mn-lt"/>
                <a:ea typeface="+mn-ea"/>
                <a:cs typeface="+mn-cs"/>
              </a:rPr>
            </a:br>
            <a:endParaRPr lang="en-US" altLang="zh-TW" dirty="0"/>
          </a:p>
          <a:p>
            <a:r>
              <a:rPr lang="zh-TW" altLang="en-US" sz="1200" kern="1200" dirty="0">
                <a:solidFill>
                  <a:schemeClr val="tx1"/>
                </a:solidFill>
                <a:effectLst/>
                <a:latin typeface="+mn-lt"/>
                <a:ea typeface="+mn-ea"/>
                <a:cs typeface="+mn-cs"/>
              </a:rPr>
              <a:t>詳細圖片資料如表</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19</a:t>
            </a:fld>
            <a:endParaRPr lang="zh-TW" altLang="en-US"/>
          </a:p>
        </p:txBody>
      </p:sp>
    </p:spTree>
    <p:extLst>
      <p:ext uri="{BB962C8B-B14F-4D97-AF65-F5344CB8AC3E}">
        <p14:creationId xmlns:p14="http://schemas.microsoft.com/office/powerpoint/2010/main" val="3986190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effectLst/>
                <a:latin typeface="Helvetica" pitchFamily="2" charset="0"/>
              </a:rPr>
              <a:t>首先我會先介紹本研究的背景以及目的，</a:t>
            </a:r>
            <a:endParaRPr lang="en-US" altLang="zh-TW"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effectLst/>
                <a:latin typeface="Helvetica" pitchFamily="2" charset="0"/>
              </a:rPr>
              <a:t>接下來會講解本研究的系統架構及實作細節</a:t>
            </a:r>
            <a:endParaRPr lang="en-US" altLang="zh-TW"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effectLst/>
                <a:latin typeface="Helvetica" pitchFamily="2" charset="0"/>
              </a:rPr>
              <a:t>再進入本研究的實驗結果與評估，最後是結論。</a:t>
            </a:r>
          </a:p>
          <a:p>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2</a:t>
            </a:fld>
            <a:endParaRPr lang="zh-TW" altLang="en-US"/>
          </a:p>
        </p:txBody>
      </p:sp>
    </p:spTree>
    <p:extLst>
      <p:ext uri="{BB962C8B-B14F-4D97-AF65-F5344CB8AC3E}">
        <p14:creationId xmlns:p14="http://schemas.microsoft.com/office/powerpoint/2010/main" val="1940233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為了配合</a:t>
            </a:r>
            <a:r>
              <a:rPr lang="en-US" altLang="zh-TW" dirty="0"/>
              <a:t>yolo</a:t>
            </a:r>
            <a:r>
              <a:rPr lang="zh-TW" altLang="en-US" dirty="0"/>
              <a:t>模型的輸入格是</a:t>
            </a:r>
            <a:br>
              <a:rPr lang="en-US" altLang="zh-TW" dirty="0"/>
            </a:br>
            <a:endParaRPr lang="en-US" altLang="zh-TW" dirty="0"/>
          </a:p>
          <a:p>
            <a:r>
              <a:rPr lang="zh-TW" altLang="en-US" dirty="0"/>
              <a:t>我們使用 </a:t>
            </a:r>
            <a:r>
              <a:rPr lang="en-US" altLang="zh-TW" dirty="0" err="1"/>
              <a:t>labelImg</a:t>
            </a:r>
            <a:r>
              <a:rPr lang="zh-TW" altLang="en-US" dirty="0"/>
              <a:t> 來標記圖片</a:t>
            </a:r>
            <a:endParaRPr lang="en-US" altLang="zh-TW" dirty="0"/>
          </a:p>
          <a:p>
            <a:r>
              <a:rPr lang="zh-TW" altLang="en-US" dirty="0"/>
              <a:t>這個標記軟體可設定輸出格是</a:t>
            </a:r>
            <a:endParaRPr lang="en-US" altLang="zh-TW" dirty="0"/>
          </a:p>
          <a:p>
            <a:r>
              <a:rPr lang="zh-TW" altLang="en-US" dirty="0"/>
              <a:t>自動將圖片的標記資料正規化</a:t>
            </a:r>
            <a:endParaRPr lang="en-US" altLang="zh-TW" dirty="0"/>
          </a:p>
          <a:p>
            <a:r>
              <a:rPr lang="zh-TW" altLang="en-US" dirty="0"/>
              <a:t>將數據縮放成 </a:t>
            </a:r>
            <a:r>
              <a:rPr lang="en-US" altLang="zh-TW" dirty="0"/>
              <a:t>0</a:t>
            </a:r>
            <a:r>
              <a:rPr lang="zh-TW" altLang="en-US" dirty="0"/>
              <a:t>到</a:t>
            </a:r>
            <a:r>
              <a:rPr lang="en-US" altLang="zh-TW" dirty="0"/>
              <a:t>1</a:t>
            </a:r>
            <a:r>
              <a:rPr lang="zh-TW" altLang="en-US" dirty="0"/>
              <a:t>之間</a:t>
            </a:r>
            <a:endParaRPr lang="en-US" altLang="zh-TW" dirty="0"/>
          </a:p>
          <a:p>
            <a:endParaRPr lang="en-US" altLang="zh-TW" dirty="0"/>
          </a:p>
          <a:p>
            <a:r>
              <a:rPr lang="zh-TW" altLang="en-US" dirty="0"/>
              <a:t>上圖為</a:t>
            </a:r>
            <a:r>
              <a:rPr lang="en-US" altLang="zh-TW" dirty="0" err="1"/>
              <a:t>labelImg</a:t>
            </a:r>
            <a:r>
              <a:rPr lang="en-US" altLang="zh-TW" dirty="0"/>
              <a:t> </a:t>
            </a:r>
            <a:r>
              <a:rPr lang="zh-TW" altLang="en-US" dirty="0"/>
              <a:t>的標記頁面</a:t>
            </a:r>
            <a:endParaRPr lang="en-US" altLang="zh-TW" dirty="0"/>
          </a:p>
          <a:p>
            <a:r>
              <a:rPr lang="zh-TW" altLang="en-US" dirty="0"/>
              <a:t>表格為此張圖片的標記內容</a:t>
            </a:r>
            <a:endParaRPr lang="en-US" altLang="zh-TW" dirty="0"/>
          </a:p>
          <a:p>
            <a:r>
              <a:rPr lang="zh-TW" altLang="en-US" dirty="0"/>
              <a:t>這張圖片中有兩個交通號誌</a:t>
            </a:r>
            <a:endParaRPr lang="en-US" altLang="zh-TW" dirty="0"/>
          </a:p>
          <a:p>
            <a:r>
              <a:rPr lang="zh-TW" altLang="en-US" dirty="0"/>
              <a:t>分別是 </a:t>
            </a:r>
            <a:r>
              <a:rPr lang="en-US" altLang="zh-TW" dirty="0"/>
              <a:t>60</a:t>
            </a:r>
            <a:r>
              <a:rPr lang="zh-TW" altLang="en-US" dirty="0"/>
              <a:t>公里限速 跟 </a:t>
            </a:r>
            <a:r>
              <a:rPr lang="en-US" altLang="zh-TW" dirty="0"/>
              <a:t>90</a:t>
            </a:r>
            <a:r>
              <a:rPr lang="zh-TW" altLang="en-US" dirty="0"/>
              <a:t>公里限速 </a:t>
            </a:r>
            <a:endParaRPr lang="en-US" altLang="zh-TW" dirty="0"/>
          </a:p>
          <a:p>
            <a:r>
              <a:rPr lang="zh-TW" altLang="en-US" dirty="0"/>
              <a:t>標記為 </a:t>
            </a:r>
            <a:r>
              <a:rPr lang="en-US" altLang="zh-TW" dirty="0"/>
              <a:t>label 1 </a:t>
            </a:r>
            <a:r>
              <a:rPr lang="zh-TW" altLang="en-US" dirty="0"/>
              <a:t>跟 </a:t>
            </a:r>
            <a:r>
              <a:rPr lang="en-US" altLang="zh-TW" dirty="0"/>
              <a:t>label 2</a:t>
            </a:r>
          </a:p>
          <a:p>
            <a:r>
              <a:rPr lang="zh-TW" altLang="en-US" dirty="0"/>
              <a:t>並存成與圖片檔名相同的 </a:t>
            </a:r>
            <a:r>
              <a:rPr lang="en-US" altLang="zh-TW" dirty="0"/>
              <a:t>txt</a:t>
            </a:r>
            <a:r>
              <a:rPr lang="zh-TW" altLang="en-US" dirty="0"/>
              <a:t>檔</a:t>
            </a:r>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20</a:t>
            </a:fld>
            <a:endParaRPr lang="zh-TW" altLang="en-US"/>
          </a:p>
        </p:txBody>
      </p:sp>
    </p:spTree>
    <p:extLst>
      <p:ext uri="{BB962C8B-B14F-4D97-AF65-F5344CB8AC3E}">
        <p14:creationId xmlns:p14="http://schemas.microsoft.com/office/powerpoint/2010/main" val="860102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sz="2000" kern="1200" dirty="0">
                <a:solidFill>
                  <a:schemeClr val="tx1"/>
                </a:solidFill>
                <a:effectLst/>
                <a:latin typeface="+mn-lt"/>
                <a:ea typeface="+mn-ea"/>
                <a:cs typeface="+mn-cs"/>
              </a:rPr>
              <a:t>再來介紹汙染訓練資料的流程</a:t>
            </a:r>
            <a:endParaRPr lang="en-US" altLang="zh-TW" sz="2000" kern="1200" dirty="0">
              <a:solidFill>
                <a:schemeClr val="tx1"/>
              </a:solidFill>
              <a:effectLst/>
              <a:latin typeface="+mn-lt"/>
              <a:ea typeface="+mn-ea"/>
              <a:cs typeface="+mn-cs"/>
            </a:endParaRPr>
          </a:p>
          <a:p>
            <a:endParaRPr lang="en-US" altLang="zh-TW" sz="2000" kern="1200" dirty="0">
              <a:solidFill>
                <a:schemeClr val="tx1"/>
              </a:solidFill>
              <a:effectLst/>
              <a:latin typeface="+mn-lt"/>
              <a:ea typeface="+mn-ea"/>
              <a:cs typeface="+mn-cs"/>
            </a:endParaRPr>
          </a:p>
          <a:p>
            <a:r>
              <a:rPr lang="zh-TW" altLang="en-US" sz="2000" kern="1200" dirty="0">
                <a:solidFill>
                  <a:schemeClr val="tx1"/>
                </a:solidFill>
                <a:effectLst/>
                <a:latin typeface="+mn-lt"/>
                <a:ea typeface="+mn-ea"/>
                <a:cs typeface="+mn-cs"/>
              </a:rPr>
              <a:t>首先要先 生成本次攻擊使用的觸發器</a:t>
            </a:r>
            <a:endParaRPr lang="en-US" altLang="zh-TW" sz="2000" kern="1200" dirty="0">
              <a:solidFill>
                <a:schemeClr val="tx1"/>
              </a:solidFill>
              <a:effectLst/>
              <a:latin typeface="+mn-lt"/>
              <a:ea typeface="+mn-ea"/>
              <a:cs typeface="+mn-cs"/>
            </a:endParaRPr>
          </a:p>
          <a:p>
            <a:endParaRPr lang="en-US" altLang="zh-TW" sz="2000" kern="1200" dirty="0">
              <a:solidFill>
                <a:schemeClr val="tx1"/>
              </a:solidFill>
              <a:effectLst/>
              <a:latin typeface="+mn-lt"/>
              <a:ea typeface="+mn-ea"/>
              <a:cs typeface="+mn-cs"/>
            </a:endParaRPr>
          </a:p>
          <a:p>
            <a:r>
              <a:rPr lang="zh-TW" altLang="en-US" sz="2000" kern="1200" dirty="0">
                <a:solidFill>
                  <a:schemeClr val="tx1"/>
                </a:solidFill>
                <a:effectLst/>
                <a:latin typeface="+mn-lt"/>
                <a:ea typeface="+mn-ea"/>
                <a:cs typeface="+mn-cs"/>
              </a:rPr>
              <a:t>觸發器主要是由 </a:t>
            </a:r>
            <a:r>
              <a:rPr lang="en-US" altLang="zh-TW" sz="2000" kern="1200" dirty="0">
                <a:solidFill>
                  <a:schemeClr val="tx1"/>
                </a:solidFill>
                <a:effectLst/>
                <a:latin typeface="+mn-lt"/>
                <a:ea typeface="+mn-ea"/>
                <a:cs typeface="+mn-cs"/>
              </a:rPr>
              <a:t>pattern </a:t>
            </a:r>
            <a:r>
              <a:rPr lang="zh-TW" altLang="en-US" sz="2000" kern="1200" dirty="0">
                <a:solidFill>
                  <a:schemeClr val="tx1"/>
                </a:solidFill>
                <a:effectLst/>
                <a:latin typeface="+mn-lt"/>
                <a:ea typeface="+mn-ea"/>
                <a:cs typeface="+mn-cs"/>
              </a:rPr>
              <a:t>跟 </a:t>
            </a:r>
            <a:r>
              <a:rPr lang="en-US" altLang="zh-TW" sz="2000" kern="1200" dirty="0">
                <a:solidFill>
                  <a:schemeClr val="tx1"/>
                </a:solidFill>
                <a:effectLst/>
                <a:latin typeface="+mn-lt"/>
                <a:ea typeface="+mn-ea"/>
                <a:cs typeface="+mn-cs"/>
              </a:rPr>
              <a:t>mask </a:t>
            </a:r>
            <a:r>
              <a:rPr lang="zh-TW" altLang="en-US" sz="2000" kern="1200" dirty="0">
                <a:solidFill>
                  <a:schemeClr val="tx1"/>
                </a:solidFill>
                <a:effectLst/>
                <a:latin typeface="+mn-lt"/>
                <a:ea typeface="+mn-ea"/>
                <a:cs typeface="+mn-cs"/>
              </a:rPr>
              <a:t>結合後生成</a:t>
            </a:r>
            <a:endParaRPr lang="en-US" altLang="zh-TW" sz="2000" kern="1200" dirty="0">
              <a:solidFill>
                <a:schemeClr val="tx1"/>
              </a:solidFill>
              <a:effectLst/>
              <a:latin typeface="+mn-lt"/>
              <a:ea typeface="+mn-ea"/>
              <a:cs typeface="+mn-cs"/>
            </a:endParaRPr>
          </a:p>
          <a:p>
            <a:endParaRPr lang="en-US" altLang="zh-TW" sz="2000" kern="1200" dirty="0">
              <a:solidFill>
                <a:schemeClr val="tx1"/>
              </a:solidFill>
              <a:effectLst/>
              <a:latin typeface="+mn-lt"/>
              <a:ea typeface="+mn-ea"/>
              <a:cs typeface="+mn-cs"/>
            </a:endParaRPr>
          </a:p>
          <a:p>
            <a:r>
              <a:rPr lang="en-US" altLang="zh-TW" sz="2000" kern="1200" dirty="0">
                <a:solidFill>
                  <a:schemeClr val="tx1"/>
                </a:solidFill>
                <a:effectLst/>
                <a:latin typeface="+mn-lt"/>
                <a:ea typeface="+mn-ea"/>
                <a:cs typeface="+mn-cs"/>
              </a:rPr>
              <a:t>Pattern</a:t>
            </a:r>
            <a:r>
              <a:rPr lang="zh-TW" altLang="en-US" sz="2000" kern="1200" dirty="0">
                <a:solidFill>
                  <a:schemeClr val="tx1"/>
                </a:solidFill>
                <a:effectLst/>
                <a:latin typeface="+mn-lt"/>
                <a:ea typeface="+mn-ea"/>
                <a:cs typeface="+mn-cs"/>
              </a:rPr>
              <a:t> 為用來指定觸發器的樣式</a:t>
            </a:r>
            <a:endParaRPr lang="en-US" altLang="zh-TW" sz="20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t>本實驗</a:t>
            </a:r>
            <a:r>
              <a:rPr lang="zh-TW" altLang="zh-TW" sz="2000" dirty="0"/>
              <a:t>為一個</a:t>
            </a:r>
            <a:r>
              <a:rPr lang="zh-TW" altLang="en-US" sz="2000" dirty="0"/>
              <a:t>黑</a:t>
            </a:r>
            <a:r>
              <a:rPr lang="zh-TW" altLang="zh-TW" sz="2000" dirty="0"/>
              <a:t>色方塊圖案</a:t>
            </a:r>
            <a:endParaRPr lang="en-US" altLang="zh-TW"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t>如上圖</a:t>
            </a:r>
            <a:endParaRPr lang="en-US" altLang="zh-TW"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dirty="0"/>
              <a:t>Pattern </a:t>
            </a:r>
            <a:r>
              <a:rPr lang="zh-TW" altLang="en-US" sz="2000" dirty="0"/>
              <a:t>的大小 </a:t>
            </a:r>
            <a:endParaRPr lang="en-US" altLang="zh-TW"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t>依照每張圖片彈性調整</a:t>
            </a:r>
            <a:endParaRPr lang="en-US" altLang="zh-TW" sz="2000" dirty="0"/>
          </a:p>
          <a:p>
            <a:pPr fontAlgn="base"/>
            <a:r>
              <a:rPr lang="zh-TW" altLang="zh-TW" sz="1200" kern="1200" dirty="0">
                <a:solidFill>
                  <a:schemeClr val="tx1"/>
                </a:solidFill>
                <a:effectLst/>
                <a:latin typeface="+mn-lt"/>
                <a:ea typeface="+mn-ea"/>
                <a:cs typeface="+mn-cs"/>
              </a:rPr>
              <a:t>為標記出的交通號誌大小的 </a:t>
            </a:r>
            <a:r>
              <a:rPr lang="en-US" altLang="zh-TW" sz="1200" kern="1200" dirty="0">
                <a:solidFill>
                  <a:schemeClr val="tx1"/>
                </a:solidFill>
                <a:effectLst/>
                <a:latin typeface="+mn-lt"/>
                <a:ea typeface="+mn-ea"/>
                <a:cs typeface="+mn-cs"/>
              </a:rPr>
              <a:t>1%</a:t>
            </a:r>
            <a:endParaRPr lang="zh-TW"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2000" dirty="0"/>
          </a:p>
          <a:p>
            <a:endParaRPr lang="en-US" altLang="zh-TW" sz="20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21</a:t>
            </a:fld>
            <a:endParaRPr lang="zh-TW" altLang="en-US"/>
          </a:p>
        </p:txBody>
      </p:sp>
    </p:spTree>
    <p:extLst>
      <p:ext uri="{BB962C8B-B14F-4D97-AF65-F5344CB8AC3E}">
        <p14:creationId xmlns:p14="http://schemas.microsoft.com/office/powerpoint/2010/main" val="1942765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sz="2000" kern="1200" dirty="0">
                <a:solidFill>
                  <a:schemeClr val="tx1"/>
                </a:solidFill>
                <a:effectLst/>
                <a:latin typeface="+mn-lt"/>
                <a:ea typeface="+mn-ea"/>
                <a:cs typeface="+mn-cs"/>
              </a:rPr>
              <a:t>Mask</a:t>
            </a:r>
            <a:r>
              <a:rPr lang="zh-TW" altLang="en-US" sz="2000" kern="1200" dirty="0">
                <a:solidFill>
                  <a:schemeClr val="tx1"/>
                </a:solidFill>
                <a:effectLst/>
                <a:latin typeface="+mn-lt"/>
                <a:ea typeface="+mn-ea"/>
                <a:cs typeface="+mn-cs"/>
              </a:rPr>
              <a:t> 用來指定 觸發器的位置</a:t>
            </a:r>
            <a:endParaRPr lang="en-US" altLang="zh-TW" sz="2000" kern="1200" dirty="0">
              <a:solidFill>
                <a:schemeClr val="tx1"/>
              </a:solidFill>
              <a:effectLst/>
              <a:latin typeface="+mn-lt"/>
              <a:ea typeface="+mn-ea"/>
              <a:cs typeface="+mn-cs"/>
            </a:endParaRPr>
          </a:p>
          <a:p>
            <a:endParaRPr lang="en-US" altLang="zh-TW" sz="2000" kern="1200" dirty="0">
              <a:solidFill>
                <a:schemeClr val="tx1"/>
              </a:solidFill>
              <a:effectLst/>
              <a:latin typeface="+mn-lt"/>
              <a:ea typeface="+mn-ea"/>
              <a:cs typeface="+mn-cs"/>
            </a:endParaRPr>
          </a:p>
          <a:p>
            <a:pPr fontAlgn="base"/>
            <a:r>
              <a:rPr lang="en-US" altLang="zh-TW" sz="2000" kern="1200" dirty="0">
                <a:solidFill>
                  <a:schemeClr val="tx1"/>
                </a:solidFill>
                <a:effectLst/>
                <a:latin typeface="+mn-lt"/>
                <a:ea typeface="+mn-ea"/>
                <a:cs typeface="+mn-cs"/>
              </a:rPr>
              <a:t>Mask </a:t>
            </a:r>
            <a:r>
              <a:rPr lang="zh-TW" altLang="zh-TW" sz="2000" kern="1200" dirty="0">
                <a:solidFill>
                  <a:schemeClr val="tx1"/>
                </a:solidFill>
                <a:effectLst/>
                <a:latin typeface="+mn-lt"/>
                <a:ea typeface="+mn-ea"/>
                <a:cs typeface="+mn-cs"/>
              </a:rPr>
              <a:t>的產生方式如下</a:t>
            </a:r>
            <a:r>
              <a:rPr lang="en-US" altLang="zh-TW" sz="2000" kern="1200" dirty="0">
                <a:solidFill>
                  <a:schemeClr val="tx1"/>
                </a:solidFill>
                <a:effectLst/>
                <a:latin typeface="+mn-lt"/>
                <a:ea typeface="+mn-ea"/>
                <a:cs typeface="+mn-cs"/>
              </a:rPr>
              <a:t>	</a:t>
            </a:r>
            <a:r>
              <a:rPr lang="zh-TW" altLang="zh-TW" sz="2000" kern="1200" dirty="0">
                <a:solidFill>
                  <a:schemeClr val="tx1"/>
                </a:solidFill>
                <a:effectLst/>
                <a:latin typeface="+mn-lt"/>
                <a:ea typeface="+mn-ea"/>
                <a:cs typeface="+mn-cs"/>
              </a:rPr>
              <a:t>先創建一個與圖片大小相同</a:t>
            </a:r>
            <a:r>
              <a:rPr lang="en-US" altLang="zh-TW" sz="2000" kern="1200" dirty="0">
                <a:solidFill>
                  <a:schemeClr val="tx1"/>
                </a:solidFill>
                <a:effectLst/>
                <a:latin typeface="+mn-lt"/>
                <a:ea typeface="+mn-ea"/>
                <a:cs typeface="+mn-cs"/>
              </a:rPr>
              <a:t>	</a:t>
            </a:r>
            <a:r>
              <a:rPr lang="zh-TW" altLang="zh-TW" sz="2000" kern="1200" dirty="0">
                <a:solidFill>
                  <a:schemeClr val="tx1"/>
                </a:solidFill>
                <a:effectLst/>
                <a:latin typeface="+mn-lt"/>
                <a:ea typeface="+mn-ea"/>
                <a:cs typeface="+mn-cs"/>
              </a:rPr>
              <a:t>數值全是 </a:t>
            </a:r>
            <a:r>
              <a:rPr lang="en-US" altLang="zh-TW" sz="2000" kern="1200" dirty="0">
                <a:solidFill>
                  <a:schemeClr val="tx1"/>
                </a:solidFill>
                <a:effectLst/>
                <a:latin typeface="+mn-lt"/>
                <a:ea typeface="+mn-ea"/>
                <a:cs typeface="+mn-cs"/>
              </a:rPr>
              <a:t>0 </a:t>
            </a:r>
            <a:r>
              <a:rPr lang="zh-TW" altLang="zh-TW" sz="2000" kern="1200" dirty="0">
                <a:solidFill>
                  <a:schemeClr val="tx1"/>
                </a:solidFill>
                <a:effectLst/>
                <a:latin typeface="+mn-lt"/>
                <a:ea typeface="+mn-ea"/>
                <a:cs typeface="+mn-cs"/>
              </a:rPr>
              <a:t>的矩陣</a:t>
            </a:r>
            <a:endParaRPr lang="en-US" altLang="zh-TW" sz="2000" kern="1200" dirty="0">
              <a:solidFill>
                <a:schemeClr val="tx1"/>
              </a:solidFill>
              <a:effectLst/>
              <a:latin typeface="+mn-lt"/>
              <a:ea typeface="+mn-ea"/>
              <a:cs typeface="+mn-cs"/>
            </a:endParaRPr>
          </a:p>
          <a:p>
            <a:pPr fontAlgn="base"/>
            <a:r>
              <a:rPr lang="zh-TW" altLang="zh-TW" sz="2000" kern="1200" dirty="0">
                <a:solidFill>
                  <a:schemeClr val="tx1"/>
                </a:solidFill>
                <a:effectLst/>
                <a:latin typeface="+mn-lt"/>
                <a:ea typeface="+mn-ea"/>
                <a:cs typeface="+mn-cs"/>
              </a:rPr>
              <a:t>全</a:t>
            </a:r>
            <a:r>
              <a:rPr lang="en-US" altLang="zh-TW" sz="2000" kern="1200" dirty="0">
                <a:solidFill>
                  <a:schemeClr val="tx1"/>
                </a:solidFill>
                <a:effectLst/>
                <a:latin typeface="+mn-lt"/>
                <a:ea typeface="+mn-ea"/>
                <a:cs typeface="+mn-cs"/>
              </a:rPr>
              <a:t>0</a:t>
            </a:r>
            <a:r>
              <a:rPr lang="zh-TW" altLang="zh-TW" sz="2000" kern="1200" dirty="0">
                <a:solidFill>
                  <a:schemeClr val="tx1"/>
                </a:solidFill>
                <a:effectLst/>
                <a:latin typeface="+mn-lt"/>
                <a:ea typeface="+mn-ea"/>
                <a:cs typeface="+mn-cs"/>
              </a:rPr>
              <a:t>的矩陣代表沒有位置被選中</a:t>
            </a:r>
            <a:r>
              <a:rPr lang="en-US" altLang="zh-TW" sz="2000" kern="1200" dirty="0">
                <a:solidFill>
                  <a:schemeClr val="tx1"/>
                </a:solidFill>
                <a:effectLst/>
                <a:latin typeface="+mn-lt"/>
                <a:ea typeface="+mn-ea"/>
                <a:cs typeface="+mn-cs"/>
              </a:rPr>
              <a:t>	</a:t>
            </a:r>
            <a:r>
              <a:rPr lang="zh-TW" altLang="zh-TW" sz="2000" kern="1200" dirty="0">
                <a:solidFill>
                  <a:schemeClr val="tx1"/>
                </a:solidFill>
                <a:effectLst/>
                <a:latin typeface="+mn-lt"/>
                <a:ea typeface="+mn-ea"/>
                <a:cs typeface="+mn-cs"/>
              </a:rPr>
              <a:t>再來要找出我們指定的</a:t>
            </a:r>
            <a:r>
              <a:rPr lang="en-US" altLang="zh-TW" sz="2000" kern="1200" dirty="0">
                <a:solidFill>
                  <a:schemeClr val="tx1"/>
                </a:solidFill>
                <a:effectLst/>
                <a:latin typeface="+mn-lt"/>
                <a:ea typeface="+mn-ea"/>
                <a:cs typeface="+mn-cs"/>
              </a:rPr>
              <a:t>mask</a:t>
            </a:r>
            <a:r>
              <a:rPr lang="zh-TW" altLang="zh-TW" sz="2000" kern="1200" dirty="0">
                <a:solidFill>
                  <a:schemeClr val="tx1"/>
                </a:solidFill>
                <a:effectLst/>
                <a:latin typeface="+mn-lt"/>
                <a:ea typeface="+mn-ea"/>
                <a:cs typeface="+mn-cs"/>
              </a:rPr>
              <a:t>位置 並且將數值設成 </a:t>
            </a:r>
            <a:r>
              <a:rPr lang="en-US" altLang="zh-TW" sz="2000" kern="1200" dirty="0">
                <a:solidFill>
                  <a:schemeClr val="tx1"/>
                </a:solidFill>
                <a:effectLst/>
                <a:latin typeface="+mn-lt"/>
                <a:ea typeface="+mn-ea"/>
                <a:cs typeface="+mn-cs"/>
              </a:rPr>
              <a:t>1 </a:t>
            </a:r>
            <a:endParaRPr lang="zh-TW" altLang="zh-TW" sz="2000" kern="1200" dirty="0">
              <a:solidFill>
                <a:schemeClr val="tx1"/>
              </a:solidFill>
              <a:effectLst/>
              <a:latin typeface="+mn-lt"/>
              <a:ea typeface="+mn-ea"/>
              <a:cs typeface="+mn-cs"/>
            </a:endParaRPr>
          </a:p>
          <a:p>
            <a:pPr fontAlgn="base"/>
            <a:endParaRPr lang="en-US" altLang="zh-TW" sz="36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2000" kern="1200" dirty="0">
                <a:solidFill>
                  <a:schemeClr val="tx1"/>
                </a:solidFill>
                <a:effectLst/>
                <a:latin typeface="+mn-lt"/>
                <a:ea typeface="+mn-ea"/>
                <a:cs typeface="+mn-cs"/>
              </a:rPr>
              <a:t>我們</a:t>
            </a:r>
            <a:r>
              <a:rPr lang="zh-TW" altLang="en-US" sz="2000" kern="1200" dirty="0">
                <a:solidFill>
                  <a:schemeClr val="tx1"/>
                </a:solidFill>
                <a:effectLst/>
                <a:latin typeface="+mn-lt"/>
                <a:ea typeface="+mn-ea"/>
                <a:cs typeface="+mn-cs"/>
              </a:rPr>
              <a:t>要</a:t>
            </a:r>
            <a:r>
              <a:rPr lang="zh-TW" altLang="zh-TW" sz="2000" kern="1200" dirty="0">
                <a:solidFill>
                  <a:schemeClr val="tx1"/>
                </a:solidFill>
                <a:effectLst/>
                <a:latin typeface="+mn-lt"/>
                <a:ea typeface="+mn-ea"/>
                <a:cs typeface="+mn-cs"/>
              </a:rPr>
              <a:t>選取的</a:t>
            </a:r>
            <a:r>
              <a:rPr lang="zh-TW" altLang="en-US" sz="2000" kern="1200" dirty="0">
                <a:solidFill>
                  <a:schemeClr val="tx1"/>
                </a:solidFill>
                <a:effectLst/>
                <a:latin typeface="+mn-lt"/>
                <a:ea typeface="+mn-ea"/>
                <a:cs typeface="+mn-cs"/>
              </a:rPr>
              <a:t>位置大小要跟 </a:t>
            </a:r>
            <a:r>
              <a:rPr lang="en" altLang="zh-TW" sz="2000" dirty="0" err="1"/>
              <a:t>pattern_size</a:t>
            </a:r>
            <a:r>
              <a:rPr lang="en" altLang="zh-TW" sz="2000" dirty="0"/>
              <a:t> </a:t>
            </a:r>
            <a:r>
              <a:rPr lang="zh-TW" altLang="en-US" sz="2000" dirty="0"/>
              <a:t>一樣</a:t>
            </a:r>
            <a:endParaRPr lang="en-US" altLang="zh-TW"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dirty="0"/>
              <a:t>位置要在被標記出的交通號誌的右下角位置</a:t>
            </a:r>
            <a:endParaRPr lang="en-US" altLang="zh-TW"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kern="1200" dirty="0">
                <a:solidFill>
                  <a:schemeClr val="tx1"/>
                </a:solidFill>
                <a:effectLst/>
                <a:latin typeface="+mn-lt"/>
                <a:ea typeface="+mn-ea"/>
                <a:cs typeface="+mn-cs"/>
              </a:rPr>
              <a:t>也就是</a:t>
            </a:r>
            <a:r>
              <a:rPr lang="zh-TW" altLang="zh-TW" sz="2000" kern="1200" dirty="0">
                <a:solidFill>
                  <a:schemeClr val="tx1"/>
                </a:solidFill>
                <a:effectLst/>
                <a:latin typeface="+mn-lt"/>
                <a:ea typeface="+mn-ea"/>
                <a:cs typeface="+mn-cs"/>
              </a:rPr>
              <a:t>從圖像的右下角開始，往上，往左退 </a:t>
            </a:r>
            <a:r>
              <a:rPr lang="en-US" altLang="zh-TW" sz="2000" kern="1200" dirty="0">
                <a:solidFill>
                  <a:schemeClr val="tx1"/>
                </a:solidFill>
                <a:effectLst/>
                <a:latin typeface="+mn-lt"/>
                <a:ea typeface="+mn-ea"/>
                <a:cs typeface="+mn-cs"/>
              </a:rPr>
              <a:t> </a:t>
            </a:r>
            <a:r>
              <a:rPr lang="zh-TW" altLang="en-US" sz="2000" kern="1200" dirty="0">
                <a:solidFill>
                  <a:schemeClr val="tx1"/>
                </a:solidFill>
                <a:effectLst/>
                <a:latin typeface="+mn-lt"/>
                <a:ea typeface="+mn-ea"/>
                <a:cs typeface="+mn-cs"/>
              </a:rPr>
              <a:t> 距離</a:t>
            </a:r>
            <a:r>
              <a:rPr lang="zh-TW" altLang="en-US" sz="2000" dirty="0"/>
              <a:t>由 </a:t>
            </a:r>
            <a:r>
              <a:rPr lang="en" altLang="zh-TW" sz="2000" dirty="0" err="1"/>
              <a:t>offset_x</a:t>
            </a:r>
            <a:r>
              <a:rPr lang="en" altLang="zh-TW" sz="2000" dirty="0"/>
              <a:t> </a:t>
            </a:r>
            <a:r>
              <a:rPr lang="zh-TW" altLang="en-US" sz="2000" dirty="0"/>
              <a:t>和 </a:t>
            </a:r>
            <a:r>
              <a:rPr lang="en" altLang="zh-TW" sz="2000" dirty="0" err="1"/>
              <a:t>offset_y</a:t>
            </a:r>
            <a:r>
              <a:rPr lang="en" altLang="zh-TW" sz="2000" dirty="0"/>
              <a:t> </a:t>
            </a:r>
            <a:r>
              <a:rPr lang="zh-TW" altLang="en-US" sz="2000" dirty="0"/>
              <a:t>控制</a:t>
            </a:r>
            <a:endParaRPr lang="zh-TW" altLang="zh-TW" sz="1400" kern="1200" dirty="0">
              <a:solidFill>
                <a:schemeClr val="tx1"/>
              </a:solidFill>
              <a:effectLst/>
              <a:latin typeface="+mn-lt"/>
              <a:ea typeface="+mn-ea"/>
              <a:cs typeface="+mn-cs"/>
            </a:endParaRPr>
          </a:p>
          <a:p>
            <a:endParaRPr lang="zh-TW" altLang="zh-TW" sz="2000" kern="1200" dirty="0">
              <a:solidFill>
                <a:schemeClr val="tx1"/>
              </a:solidFill>
              <a:effectLst/>
              <a:latin typeface="+mn-lt"/>
              <a:ea typeface="+mn-ea"/>
              <a:cs typeface="+mn-cs"/>
            </a:endParaRPr>
          </a:p>
          <a:p>
            <a:endParaRPr lang="en-US" altLang="zh-TW" sz="36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22</a:t>
            </a:fld>
            <a:endParaRPr lang="zh-TW" altLang="en-US"/>
          </a:p>
        </p:txBody>
      </p:sp>
    </p:spTree>
    <p:extLst>
      <p:ext uri="{BB962C8B-B14F-4D97-AF65-F5344CB8AC3E}">
        <p14:creationId xmlns:p14="http://schemas.microsoft.com/office/powerpoint/2010/main" val="1052970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a:solidFill>
                  <a:schemeClr val="tx1"/>
                </a:solidFill>
                <a:effectLst/>
                <a:latin typeface="+mn-lt"/>
                <a:ea typeface="+mn-ea"/>
                <a:cs typeface="+mn-cs"/>
              </a:rPr>
              <a:t>先來說明 </a:t>
            </a:r>
            <a:r>
              <a:rPr lang="en-US" altLang="zh-TW" sz="1200" kern="1200" dirty="0">
                <a:solidFill>
                  <a:schemeClr val="tx1"/>
                </a:solidFill>
                <a:effectLst/>
                <a:latin typeface="+mn-lt"/>
                <a:ea typeface="+mn-ea"/>
                <a:cs typeface="+mn-cs"/>
              </a:rPr>
              <a:t>offset</a:t>
            </a:r>
            <a:r>
              <a:rPr lang="zh-TW" altLang="en-US" sz="1200" kern="1200" dirty="0">
                <a:solidFill>
                  <a:schemeClr val="tx1"/>
                </a:solidFill>
                <a:effectLst/>
                <a:latin typeface="+mn-lt"/>
                <a:ea typeface="+mn-ea"/>
                <a:cs typeface="+mn-cs"/>
              </a:rPr>
              <a:t> 的計算方式</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我們根據每張圖片的標記資料，</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取出</a:t>
            </a:r>
            <a:r>
              <a:rPr lang="zh-TW" altLang="en-US" sz="1200" kern="1200" dirty="0">
                <a:solidFill>
                  <a:schemeClr val="tx1"/>
                </a:solidFill>
                <a:effectLst/>
                <a:latin typeface="+mn-lt"/>
                <a:ea typeface="+mn-ea"/>
                <a:cs typeface="+mn-cs"/>
              </a:rPr>
              <a:t>標記的</a:t>
            </a:r>
            <a:r>
              <a:rPr lang="zh-TW" altLang="zh-TW" sz="1200" kern="1200" dirty="0">
                <a:solidFill>
                  <a:schemeClr val="tx1"/>
                </a:solidFill>
                <a:effectLst/>
                <a:latin typeface="+mn-lt"/>
                <a:ea typeface="+mn-ea"/>
                <a:cs typeface="+mn-cs"/>
              </a:rPr>
              <a:t>交通號誌的中心作標</a:t>
            </a:r>
            <a:r>
              <a:rPr lang="en-US" altLang="zh-TW" sz="1200" kern="1200" dirty="0">
                <a:solidFill>
                  <a:schemeClr val="tx1"/>
                </a:solidFill>
                <a:effectLst/>
                <a:latin typeface="+mn-lt"/>
                <a:ea typeface="+mn-ea"/>
                <a:cs typeface="+mn-cs"/>
              </a:rPr>
              <a:t>(x, y)</a:t>
            </a:r>
            <a:r>
              <a:rPr lang="zh-TW" altLang="zh-TW" sz="1200" kern="1200" dirty="0">
                <a:solidFill>
                  <a:schemeClr val="tx1"/>
                </a:solidFill>
                <a:effectLst/>
                <a:latin typeface="+mn-lt"/>
                <a:ea typeface="+mn-ea"/>
                <a:cs typeface="+mn-cs"/>
              </a:rPr>
              <a:t>以及號誌的長寬</a:t>
            </a:r>
            <a:r>
              <a:rPr lang="en-US" altLang="zh-TW" sz="1200" kern="1200" dirty="0">
                <a:solidFill>
                  <a:schemeClr val="tx1"/>
                </a:solidFill>
                <a:effectLst/>
                <a:latin typeface="+mn-lt"/>
                <a:ea typeface="+mn-ea"/>
                <a:cs typeface="+mn-cs"/>
              </a:rPr>
              <a:t>(w, h)</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利用這四個值</a:t>
            </a:r>
            <a:r>
              <a:rPr lang="zh-TW" altLang="zh-TW" sz="1200" kern="1200" dirty="0">
                <a:solidFill>
                  <a:schemeClr val="tx1"/>
                </a:solidFill>
                <a:effectLst/>
                <a:latin typeface="+mn-lt"/>
                <a:ea typeface="+mn-ea"/>
                <a:cs typeface="+mn-cs"/>
              </a:rPr>
              <a:t>去計算出號誌右下角與圖片邊界的距離，</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分別為</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Margin_x</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Margin_y</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因為交通號誌為圓形的</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但標記出的範圍為矩形</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如果直接使用 </a:t>
            </a:r>
            <a:r>
              <a:rPr lang="en-US" altLang="zh-TW" sz="1200" kern="1200" dirty="0" err="1">
                <a:solidFill>
                  <a:schemeClr val="tx1"/>
                </a:solidFill>
                <a:effectLst/>
                <a:latin typeface="+mn-lt"/>
                <a:ea typeface="+mn-ea"/>
                <a:cs typeface="+mn-cs"/>
              </a:rPr>
              <a:t>margin_x</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margin_y</a:t>
            </a: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去設定</a:t>
            </a:r>
            <a:r>
              <a:rPr lang="en-US" altLang="zh-TW" sz="1200" kern="1200" dirty="0">
                <a:solidFill>
                  <a:schemeClr val="tx1"/>
                </a:solidFill>
                <a:effectLst/>
                <a:latin typeface="+mn-lt"/>
                <a:ea typeface="+mn-ea"/>
                <a:cs typeface="+mn-cs"/>
              </a:rPr>
              <a:t>mask</a:t>
            </a:r>
            <a:r>
              <a:rPr lang="zh-TW" altLang="en-US" sz="1200" kern="1200" dirty="0">
                <a:solidFill>
                  <a:schemeClr val="tx1"/>
                </a:solidFill>
                <a:effectLst/>
                <a:latin typeface="+mn-lt"/>
                <a:ea typeface="+mn-ea"/>
                <a:cs typeface="+mn-cs"/>
              </a:rPr>
              <a:t>的位置的話</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觸發器 會落在交通標誌外的場景背景中</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本實驗中將</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offset_x</a:t>
            </a:r>
            <a:r>
              <a:rPr lang="zh-TW" altLang="en-US" sz="1200" kern="1200" dirty="0">
                <a:solidFill>
                  <a:schemeClr val="tx1"/>
                </a:solidFill>
                <a:effectLst/>
                <a:latin typeface="+mn-lt"/>
                <a:ea typeface="+mn-ea"/>
                <a:cs typeface="+mn-cs"/>
              </a:rPr>
              <a:t> 設為 </a:t>
            </a:r>
            <a:r>
              <a:rPr lang="en-US" altLang="zh-TW" sz="1200" kern="1200" dirty="0">
                <a:solidFill>
                  <a:schemeClr val="tx1"/>
                </a:solidFill>
                <a:effectLst/>
                <a:latin typeface="+mn-lt"/>
                <a:ea typeface="+mn-ea"/>
                <a:cs typeface="+mn-cs"/>
              </a:rPr>
              <a:t> </a:t>
            </a:r>
            <a:r>
              <a:rPr lang="en-US" altLang="zh-TW" sz="1200" kern="1200" dirty="0" err="1">
                <a:solidFill>
                  <a:schemeClr val="tx1"/>
                </a:solidFill>
                <a:effectLst/>
                <a:latin typeface="+mn-lt"/>
                <a:ea typeface="+mn-ea"/>
                <a:cs typeface="+mn-cs"/>
              </a:rPr>
              <a:t>margin_x</a:t>
            </a:r>
            <a:r>
              <a:rPr lang="en-US" altLang="zh-TW" sz="1200" kern="1200" dirty="0">
                <a:solidFill>
                  <a:schemeClr val="tx1"/>
                </a:solidFill>
                <a:effectLst/>
                <a:latin typeface="+mn-lt"/>
                <a:ea typeface="+mn-ea"/>
                <a:cs typeface="+mn-cs"/>
              </a:rPr>
              <a:t> + 1/3 </a:t>
            </a:r>
            <a:r>
              <a:rPr lang="zh-TW" altLang="en-US" sz="1200" kern="1200" dirty="0">
                <a:solidFill>
                  <a:schemeClr val="tx1"/>
                </a:solidFill>
                <a:effectLst/>
                <a:latin typeface="+mn-lt"/>
                <a:ea typeface="+mn-ea"/>
                <a:cs typeface="+mn-cs"/>
              </a:rPr>
              <a:t>的標記</a:t>
            </a:r>
            <a:r>
              <a:rPr lang="en-US" altLang="zh-TW" sz="1200" kern="1200" dirty="0">
                <a:solidFill>
                  <a:schemeClr val="tx1"/>
                </a:solidFill>
                <a:effectLst/>
                <a:latin typeface="+mn-lt"/>
                <a:ea typeface="+mn-ea"/>
                <a:cs typeface="+mn-cs"/>
              </a:rPr>
              <a:t>label</a:t>
            </a:r>
            <a:r>
              <a:rPr lang="zh-TW" altLang="en-US" sz="1200" kern="1200" dirty="0">
                <a:solidFill>
                  <a:schemeClr val="tx1"/>
                </a:solidFill>
                <a:effectLst/>
                <a:latin typeface="+mn-lt"/>
                <a:ea typeface="+mn-ea"/>
                <a:cs typeface="+mn-cs"/>
              </a:rPr>
              <a:t>寬度</a:t>
            </a:r>
            <a:endParaRPr lang="en-US" altLang="zh-TW" sz="1200" kern="1200" dirty="0">
              <a:solidFill>
                <a:schemeClr val="tx1"/>
              </a:solidFill>
              <a:effectLst/>
              <a:latin typeface="+mn-lt"/>
              <a:ea typeface="+mn-ea"/>
              <a:cs typeface="+mn-cs"/>
            </a:endParaRPr>
          </a:p>
          <a:p>
            <a:r>
              <a:rPr lang="en-US" altLang="zh-TW" sz="1200" kern="1200" dirty="0" err="1">
                <a:solidFill>
                  <a:schemeClr val="tx1"/>
                </a:solidFill>
                <a:effectLst/>
                <a:latin typeface="+mn-lt"/>
                <a:ea typeface="+mn-ea"/>
                <a:cs typeface="+mn-cs"/>
              </a:rPr>
              <a:t>Offset_y</a:t>
            </a:r>
            <a:r>
              <a:rPr lang="en-US" altLang="zh-TW" sz="1200" kern="1200" dirty="0">
                <a:solidFill>
                  <a:schemeClr val="tx1"/>
                </a:solidFill>
                <a:effectLst/>
                <a:latin typeface="+mn-lt"/>
                <a:ea typeface="+mn-ea"/>
                <a:cs typeface="+mn-cs"/>
              </a:rPr>
              <a:t> </a:t>
            </a:r>
            <a:r>
              <a:rPr lang="zh-TW" altLang="en-US" sz="1200" kern="1200" dirty="0">
                <a:solidFill>
                  <a:schemeClr val="tx1"/>
                </a:solidFill>
                <a:effectLst/>
                <a:latin typeface="+mn-lt"/>
                <a:ea typeface="+mn-ea"/>
                <a:cs typeface="+mn-cs"/>
              </a:rPr>
              <a:t>為 </a:t>
            </a:r>
            <a:r>
              <a:rPr lang="en-US" altLang="zh-TW" sz="1200" kern="1200" dirty="0" err="1">
                <a:solidFill>
                  <a:schemeClr val="tx1"/>
                </a:solidFill>
                <a:effectLst/>
                <a:latin typeface="+mn-lt"/>
                <a:ea typeface="+mn-ea"/>
                <a:cs typeface="+mn-cs"/>
              </a:rPr>
              <a:t>margin_y</a:t>
            </a:r>
            <a:r>
              <a:rPr lang="en-US" altLang="zh-TW" sz="1200" kern="1200" dirty="0">
                <a:solidFill>
                  <a:schemeClr val="tx1"/>
                </a:solidFill>
                <a:effectLst/>
                <a:latin typeface="+mn-lt"/>
                <a:ea typeface="+mn-ea"/>
                <a:cs typeface="+mn-cs"/>
              </a:rPr>
              <a:t> + 1/3</a:t>
            </a:r>
            <a:r>
              <a:rPr lang="zh-TW" altLang="en-US" sz="1200" kern="1200" dirty="0">
                <a:solidFill>
                  <a:schemeClr val="tx1"/>
                </a:solidFill>
                <a:effectLst/>
                <a:latin typeface="+mn-lt"/>
                <a:ea typeface="+mn-ea"/>
                <a:cs typeface="+mn-cs"/>
              </a:rPr>
              <a:t> 的標記</a:t>
            </a:r>
            <a:r>
              <a:rPr lang="en-US" altLang="zh-TW" sz="1200" kern="1200" dirty="0">
                <a:solidFill>
                  <a:schemeClr val="tx1"/>
                </a:solidFill>
                <a:effectLst/>
                <a:latin typeface="+mn-lt"/>
                <a:ea typeface="+mn-ea"/>
                <a:cs typeface="+mn-cs"/>
              </a:rPr>
              <a:t>label</a:t>
            </a:r>
            <a:r>
              <a:rPr lang="zh-TW" altLang="en-US" sz="1200" kern="1200" dirty="0">
                <a:solidFill>
                  <a:schemeClr val="tx1"/>
                </a:solidFill>
                <a:effectLst/>
                <a:latin typeface="+mn-lt"/>
                <a:ea typeface="+mn-ea"/>
                <a:cs typeface="+mn-cs"/>
              </a:rPr>
              <a:t>長度</a:t>
            </a:r>
            <a:endParaRPr lang="en-US" altLang="zh-TW" sz="1200" kern="1200" dirty="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23</a:t>
            </a:fld>
            <a:endParaRPr lang="zh-TW" altLang="en-US"/>
          </a:p>
        </p:txBody>
      </p:sp>
    </p:spTree>
    <p:extLst>
      <p:ext uri="{BB962C8B-B14F-4D97-AF65-F5344CB8AC3E}">
        <p14:creationId xmlns:p14="http://schemas.microsoft.com/office/powerpoint/2010/main" val="116077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EF0B0-AA08-A6D8-1EDD-D50FA0F672E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D83826B-27BF-057D-ACF6-D8E8B85E6DF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A79B16F-1D0E-8899-0935-CF39BF1DC7BC}"/>
              </a:ext>
            </a:extLst>
          </p:cNvPr>
          <p:cNvSpPr>
            <a:spLocks noGrp="1"/>
          </p:cNvSpPr>
          <p:nvPr>
            <p:ph type="body" idx="1"/>
          </p:nvPr>
        </p:nvSpPr>
        <p:spPr/>
        <p:txBody>
          <a:bodyPr>
            <a:normAutofit/>
          </a:bodyPr>
          <a:lstStyle/>
          <a:p>
            <a:r>
              <a:rPr lang="zh-TW" altLang="en-US" sz="2000" kern="1200" dirty="0">
                <a:solidFill>
                  <a:schemeClr val="tx1"/>
                </a:solidFill>
                <a:effectLst/>
                <a:latin typeface="+mn-lt"/>
                <a:ea typeface="+mn-ea"/>
                <a:cs typeface="+mn-cs"/>
              </a:rPr>
              <a:t>所以這邊</a:t>
            </a:r>
            <a:endParaRPr lang="zh-TW" altLang="zh-TW" sz="2000" kern="1200" dirty="0">
              <a:solidFill>
                <a:schemeClr val="tx1"/>
              </a:solidFill>
              <a:effectLst/>
              <a:latin typeface="+mn-lt"/>
              <a:ea typeface="+mn-ea"/>
              <a:cs typeface="+mn-cs"/>
            </a:endParaRPr>
          </a:p>
          <a:p>
            <a:pPr fontAlgn="base"/>
            <a:r>
              <a:rPr lang="en-US" altLang="zh-TW" sz="2000" kern="1200" dirty="0">
                <a:solidFill>
                  <a:schemeClr val="tx1"/>
                </a:solidFill>
                <a:effectLst/>
                <a:latin typeface="+mn-lt"/>
                <a:ea typeface="+mn-ea"/>
                <a:cs typeface="+mn-cs"/>
              </a:rPr>
              <a:t>Mask </a:t>
            </a:r>
            <a:r>
              <a:rPr lang="zh-TW" altLang="zh-TW" sz="2000" kern="1200" dirty="0">
                <a:solidFill>
                  <a:schemeClr val="tx1"/>
                </a:solidFill>
                <a:effectLst/>
                <a:latin typeface="+mn-lt"/>
                <a:ea typeface="+mn-ea"/>
                <a:cs typeface="+mn-cs"/>
              </a:rPr>
              <a:t>第一行</a:t>
            </a:r>
            <a:r>
              <a:rPr lang="en-US" altLang="zh-TW" sz="2000" kern="1200" dirty="0">
                <a:solidFill>
                  <a:schemeClr val="tx1"/>
                </a:solidFill>
                <a:effectLst/>
                <a:latin typeface="+mn-lt"/>
                <a:ea typeface="+mn-ea"/>
                <a:cs typeface="+mn-cs"/>
              </a:rPr>
              <a:t>	</a:t>
            </a:r>
            <a:r>
              <a:rPr lang="zh-TW" altLang="zh-TW" sz="2000" kern="1200" dirty="0">
                <a:solidFill>
                  <a:schemeClr val="tx1"/>
                </a:solidFill>
                <a:effectLst/>
                <a:latin typeface="+mn-lt"/>
                <a:ea typeface="+mn-ea"/>
                <a:cs typeface="+mn-cs"/>
              </a:rPr>
              <a:t>代表著在垂直的方向上，選取的範圍</a:t>
            </a:r>
            <a:r>
              <a:rPr lang="zh-TW" altLang="en-US" sz="2000" kern="1200" dirty="0">
                <a:solidFill>
                  <a:schemeClr val="tx1"/>
                </a:solidFill>
                <a:effectLst/>
                <a:latin typeface="+mn-lt"/>
                <a:ea typeface="+mn-ea"/>
                <a:cs typeface="+mn-cs"/>
              </a:rPr>
              <a:t> </a:t>
            </a:r>
            <a:r>
              <a:rPr lang="en-US" altLang="zh-TW" sz="2000" kern="1200" dirty="0">
                <a:solidFill>
                  <a:schemeClr val="tx1"/>
                </a:solidFill>
                <a:effectLst/>
                <a:latin typeface="+mn-lt"/>
                <a:ea typeface="+mn-ea"/>
                <a:cs typeface="+mn-cs"/>
              </a:rPr>
              <a:t>	</a:t>
            </a:r>
            <a:r>
              <a:rPr lang="zh-TW" altLang="zh-TW" sz="2000" kern="1200" dirty="0">
                <a:solidFill>
                  <a:schemeClr val="tx1"/>
                </a:solidFill>
                <a:effectLst/>
                <a:latin typeface="+mn-lt"/>
                <a:ea typeface="+mn-ea"/>
                <a:cs typeface="+mn-cs"/>
              </a:rPr>
              <a:t>是</a:t>
            </a:r>
            <a:r>
              <a:rPr lang="zh-TW" altLang="en-US" sz="2000" kern="1200" dirty="0">
                <a:solidFill>
                  <a:schemeClr val="tx1"/>
                </a:solidFill>
                <a:effectLst/>
                <a:latin typeface="+mn-lt"/>
                <a:ea typeface="+mn-ea"/>
                <a:cs typeface="+mn-cs"/>
              </a:rPr>
              <a:t>從</a:t>
            </a:r>
            <a:r>
              <a:rPr lang="zh-TW" altLang="zh-TW" sz="2000" kern="1200" dirty="0">
                <a:solidFill>
                  <a:schemeClr val="tx1"/>
                </a:solidFill>
                <a:effectLst/>
                <a:latin typeface="+mn-lt"/>
                <a:ea typeface="+mn-ea"/>
                <a:cs typeface="+mn-cs"/>
              </a:rPr>
              <a:t>圖像底部距離邊界 </a:t>
            </a:r>
            <a:r>
              <a:rPr lang="en-US" altLang="zh-TW" sz="2000" kern="1200" dirty="0">
                <a:solidFill>
                  <a:schemeClr val="tx1"/>
                </a:solidFill>
                <a:effectLst/>
                <a:latin typeface="+mn-lt"/>
                <a:ea typeface="+mn-ea"/>
                <a:cs typeface="+mn-cs"/>
              </a:rPr>
              <a:t>offset y </a:t>
            </a:r>
            <a:r>
              <a:rPr lang="zh-TW" altLang="zh-TW" sz="2000" kern="1200" dirty="0">
                <a:solidFill>
                  <a:schemeClr val="tx1"/>
                </a:solidFill>
                <a:effectLst/>
                <a:latin typeface="+mn-lt"/>
                <a:ea typeface="+mn-ea"/>
                <a:cs typeface="+mn-cs"/>
              </a:rPr>
              <a:t>的位置上方的 </a:t>
            </a:r>
            <a:r>
              <a:rPr lang="en-US" altLang="zh-TW" sz="2000" kern="1200" dirty="0" err="1">
                <a:solidFill>
                  <a:schemeClr val="tx1"/>
                </a:solidFill>
                <a:effectLst/>
                <a:latin typeface="+mn-lt"/>
                <a:ea typeface="+mn-ea"/>
                <a:cs typeface="+mn-cs"/>
              </a:rPr>
              <a:t>pattern_size</a:t>
            </a:r>
            <a:r>
              <a:rPr lang="en-US" altLang="zh-TW" sz="2000" kern="1200" dirty="0">
                <a:solidFill>
                  <a:schemeClr val="tx1"/>
                </a:solidFill>
                <a:effectLst/>
                <a:latin typeface="+mn-lt"/>
                <a:ea typeface="+mn-ea"/>
                <a:cs typeface="+mn-cs"/>
              </a:rPr>
              <a:t>  </a:t>
            </a:r>
            <a:r>
              <a:rPr lang="zh-TW" altLang="zh-TW" sz="2000" kern="1200" dirty="0">
                <a:solidFill>
                  <a:schemeClr val="tx1"/>
                </a:solidFill>
                <a:effectLst/>
                <a:latin typeface="+mn-lt"/>
                <a:ea typeface="+mn-ea"/>
                <a:cs typeface="+mn-cs"/>
              </a:rPr>
              <a:t>高度區域。</a:t>
            </a:r>
            <a:endParaRPr lang="en-US" altLang="zh-TW" sz="2000" kern="1200" dirty="0">
              <a:solidFill>
                <a:schemeClr val="tx1"/>
              </a:solidFill>
              <a:effectLst/>
              <a:latin typeface="+mn-lt"/>
              <a:ea typeface="+mn-ea"/>
              <a:cs typeface="+mn-cs"/>
            </a:endParaRPr>
          </a:p>
          <a:p>
            <a:pPr fontAlgn="base"/>
            <a:endParaRPr lang="zh-TW" altLang="zh-TW" sz="2000" kern="1200" dirty="0">
              <a:solidFill>
                <a:schemeClr val="tx1"/>
              </a:solidFill>
              <a:effectLst/>
              <a:latin typeface="+mn-lt"/>
              <a:ea typeface="+mn-ea"/>
              <a:cs typeface="+mn-cs"/>
            </a:endParaRPr>
          </a:p>
          <a:p>
            <a:pPr fontAlgn="base"/>
            <a:r>
              <a:rPr lang="en-US" altLang="zh-TW" sz="2000" kern="1200" dirty="0">
                <a:solidFill>
                  <a:schemeClr val="tx1"/>
                </a:solidFill>
                <a:effectLst/>
                <a:latin typeface="+mn-lt"/>
                <a:ea typeface="+mn-ea"/>
                <a:cs typeface="+mn-cs"/>
              </a:rPr>
              <a:t>Mask </a:t>
            </a:r>
            <a:r>
              <a:rPr lang="zh-TW" altLang="zh-TW" sz="2000" kern="1200" dirty="0">
                <a:solidFill>
                  <a:schemeClr val="tx1"/>
                </a:solidFill>
                <a:effectLst/>
                <a:latin typeface="+mn-lt"/>
                <a:ea typeface="+mn-ea"/>
                <a:cs typeface="+mn-cs"/>
              </a:rPr>
              <a:t>第二行這邊</a:t>
            </a:r>
            <a:r>
              <a:rPr lang="en-US" altLang="zh-TW" sz="2000" kern="1200" dirty="0">
                <a:solidFill>
                  <a:schemeClr val="tx1"/>
                </a:solidFill>
                <a:effectLst/>
                <a:latin typeface="+mn-lt"/>
                <a:ea typeface="+mn-ea"/>
                <a:cs typeface="+mn-cs"/>
              </a:rPr>
              <a:t>	</a:t>
            </a:r>
            <a:r>
              <a:rPr lang="zh-TW" altLang="zh-TW" sz="2000" kern="1200" dirty="0">
                <a:solidFill>
                  <a:schemeClr val="tx1"/>
                </a:solidFill>
                <a:effectLst/>
                <a:latin typeface="+mn-lt"/>
                <a:ea typeface="+mn-ea"/>
                <a:cs typeface="+mn-cs"/>
              </a:rPr>
              <a:t>表示在水平方向上，選取的範圍。</a:t>
            </a:r>
            <a:r>
              <a:rPr lang="en-US" altLang="zh-TW" sz="2000" kern="1200" dirty="0">
                <a:solidFill>
                  <a:schemeClr val="tx1"/>
                </a:solidFill>
                <a:effectLst/>
                <a:latin typeface="+mn-lt"/>
                <a:ea typeface="+mn-ea"/>
                <a:cs typeface="+mn-cs"/>
              </a:rPr>
              <a:t>	</a:t>
            </a:r>
            <a:r>
              <a:rPr lang="zh-TW" altLang="zh-TW" sz="2000" kern="1200" dirty="0">
                <a:solidFill>
                  <a:schemeClr val="tx1"/>
                </a:solidFill>
                <a:effectLst/>
                <a:latin typeface="+mn-lt"/>
                <a:ea typeface="+mn-ea"/>
                <a:cs typeface="+mn-cs"/>
              </a:rPr>
              <a:t>是圖像右邊界往左 </a:t>
            </a:r>
            <a:r>
              <a:rPr lang="en-US" altLang="zh-TW" sz="2000" kern="1200" dirty="0" err="1">
                <a:solidFill>
                  <a:schemeClr val="tx1"/>
                </a:solidFill>
                <a:effectLst/>
                <a:latin typeface="+mn-lt"/>
                <a:ea typeface="+mn-ea"/>
                <a:cs typeface="+mn-cs"/>
              </a:rPr>
              <a:t>offset_x</a:t>
            </a:r>
            <a:r>
              <a:rPr lang="en-US" altLang="zh-TW" sz="2000" kern="1200" dirty="0">
                <a:solidFill>
                  <a:schemeClr val="tx1"/>
                </a:solidFill>
                <a:effectLst/>
                <a:latin typeface="+mn-lt"/>
                <a:ea typeface="+mn-ea"/>
                <a:cs typeface="+mn-cs"/>
              </a:rPr>
              <a:t> </a:t>
            </a:r>
            <a:r>
              <a:rPr lang="zh-TW" altLang="zh-TW" sz="2000" kern="1200" dirty="0">
                <a:solidFill>
                  <a:schemeClr val="tx1"/>
                </a:solidFill>
                <a:effectLst/>
                <a:latin typeface="+mn-lt"/>
                <a:ea typeface="+mn-ea"/>
                <a:cs typeface="+mn-cs"/>
              </a:rPr>
              <a:t>的位置的左側 </a:t>
            </a:r>
            <a:r>
              <a:rPr lang="en-US" altLang="zh-TW" sz="2000" kern="1200" dirty="0" err="1">
                <a:solidFill>
                  <a:schemeClr val="tx1"/>
                </a:solidFill>
                <a:effectLst/>
                <a:latin typeface="+mn-lt"/>
                <a:ea typeface="+mn-ea"/>
                <a:cs typeface="+mn-cs"/>
              </a:rPr>
              <a:t>pattern_size</a:t>
            </a:r>
            <a:r>
              <a:rPr lang="en-US" altLang="zh-TW" sz="2000" kern="1200" dirty="0">
                <a:solidFill>
                  <a:schemeClr val="tx1"/>
                </a:solidFill>
                <a:effectLst/>
                <a:latin typeface="+mn-lt"/>
                <a:ea typeface="+mn-ea"/>
                <a:cs typeface="+mn-cs"/>
              </a:rPr>
              <a:t> </a:t>
            </a:r>
            <a:r>
              <a:rPr lang="zh-TW" altLang="zh-TW" sz="2000" kern="1200" dirty="0">
                <a:solidFill>
                  <a:schemeClr val="tx1"/>
                </a:solidFill>
                <a:effectLst/>
                <a:latin typeface="+mn-lt"/>
                <a:ea typeface="+mn-ea"/>
                <a:cs typeface="+mn-cs"/>
              </a:rPr>
              <a:t>寬度區域。</a:t>
            </a:r>
            <a:endParaRPr lang="en-US" altLang="zh-TW" sz="2000" kern="1200" dirty="0">
              <a:solidFill>
                <a:schemeClr val="tx1"/>
              </a:solidFill>
              <a:effectLst/>
              <a:latin typeface="+mn-lt"/>
              <a:ea typeface="+mn-ea"/>
              <a:cs typeface="+mn-cs"/>
            </a:endParaRPr>
          </a:p>
          <a:p>
            <a:pPr fontAlgn="base"/>
            <a:endParaRPr lang="zh-TW" altLang="zh-TW" sz="2000" kern="1200" dirty="0">
              <a:solidFill>
                <a:schemeClr val="tx1"/>
              </a:solidFill>
              <a:effectLst/>
              <a:latin typeface="+mn-lt"/>
              <a:ea typeface="+mn-ea"/>
              <a:cs typeface="+mn-cs"/>
            </a:endParaRPr>
          </a:p>
          <a:p>
            <a:pPr fontAlgn="base"/>
            <a:r>
              <a:rPr lang="en-US" altLang="zh-TW" sz="2000" kern="1200" dirty="0">
                <a:solidFill>
                  <a:schemeClr val="tx1"/>
                </a:solidFill>
                <a:effectLst/>
                <a:latin typeface="+mn-lt"/>
                <a:ea typeface="+mn-ea"/>
                <a:cs typeface="+mn-cs"/>
              </a:rPr>
              <a:t>Mask </a:t>
            </a:r>
            <a:r>
              <a:rPr lang="zh-TW" altLang="zh-TW" sz="2000" kern="1200" dirty="0">
                <a:solidFill>
                  <a:schemeClr val="tx1"/>
                </a:solidFill>
                <a:effectLst/>
                <a:latin typeface="+mn-lt"/>
                <a:ea typeface="+mn-ea"/>
                <a:cs typeface="+mn-cs"/>
              </a:rPr>
              <a:t>第三行</a:t>
            </a:r>
            <a:r>
              <a:rPr lang="en-US" altLang="zh-TW" sz="2000" kern="1200" dirty="0">
                <a:solidFill>
                  <a:schemeClr val="tx1"/>
                </a:solidFill>
                <a:effectLst/>
                <a:latin typeface="+mn-lt"/>
                <a:ea typeface="+mn-ea"/>
                <a:cs typeface="+mn-cs"/>
              </a:rPr>
              <a:t>	: </a:t>
            </a:r>
            <a:r>
              <a:rPr lang="zh-TW" altLang="zh-TW" sz="2000" kern="1200" dirty="0">
                <a:solidFill>
                  <a:schemeClr val="tx1"/>
                </a:solidFill>
                <a:effectLst/>
                <a:latin typeface="+mn-lt"/>
                <a:ea typeface="+mn-ea"/>
                <a:cs typeface="+mn-cs"/>
              </a:rPr>
              <a:t>表示對所有</a:t>
            </a:r>
            <a:r>
              <a:rPr lang="zh-TW" altLang="en-US" sz="2000" kern="1200" dirty="0">
                <a:solidFill>
                  <a:schemeClr val="tx1"/>
                </a:solidFill>
                <a:effectLst/>
                <a:latin typeface="+mn-lt"/>
                <a:ea typeface="+mn-ea"/>
                <a:cs typeface="+mn-cs"/>
              </a:rPr>
              <a:t> </a:t>
            </a:r>
            <a:r>
              <a:rPr lang="en-US" altLang="zh-TW" sz="2000" kern="1200" dirty="0">
                <a:solidFill>
                  <a:schemeClr val="tx1"/>
                </a:solidFill>
                <a:effectLst/>
                <a:latin typeface="+mn-lt"/>
                <a:ea typeface="+mn-ea"/>
                <a:cs typeface="+mn-cs"/>
              </a:rPr>
              <a:t>channel </a:t>
            </a:r>
            <a:r>
              <a:rPr lang="zh-TW" altLang="en-US" sz="2000" kern="1200" dirty="0">
                <a:solidFill>
                  <a:schemeClr val="tx1"/>
                </a:solidFill>
                <a:effectLst/>
                <a:latin typeface="+mn-lt"/>
                <a:ea typeface="+mn-ea"/>
                <a:cs typeface="+mn-cs"/>
              </a:rPr>
              <a:t>做</a:t>
            </a:r>
            <a:r>
              <a:rPr lang="zh-TW" altLang="zh-TW" sz="2000" kern="1200" dirty="0">
                <a:solidFill>
                  <a:schemeClr val="tx1"/>
                </a:solidFill>
                <a:effectLst/>
                <a:latin typeface="+mn-lt"/>
                <a:ea typeface="+mn-ea"/>
                <a:cs typeface="+mn-cs"/>
              </a:rPr>
              <a:t>相同的操作。</a:t>
            </a:r>
            <a:r>
              <a:rPr lang="en-US" altLang="zh-TW" sz="2000" kern="1200" dirty="0">
                <a:solidFill>
                  <a:schemeClr val="tx1"/>
                </a:solidFill>
                <a:effectLst/>
                <a:latin typeface="+mn-lt"/>
                <a:ea typeface="+mn-ea"/>
                <a:cs typeface="+mn-cs"/>
              </a:rPr>
              <a:t>	</a:t>
            </a:r>
            <a:r>
              <a:rPr lang="zh-TW" altLang="en-US" sz="2000" kern="1200" dirty="0">
                <a:solidFill>
                  <a:schemeClr val="tx1"/>
                </a:solidFill>
                <a:effectLst/>
                <a:latin typeface="+mn-lt"/>
                <a:ea typeface="+mn-ea"/>
                <a:cs typeface="+mn-cs"/>
              </a:rPr>
              <a:t>本實驗中是使用</a:t>
            </a:r>
            <a:r>
              <a:rPr lang="en-US" altLang="zh-TW" sz="2000" kern="1200" dirty="0">
                <a:solidFill>
                  <a:schemeClr val="tx1"/>
                </a:solidFill>
                <a:effectLst/>
                <a:latin typeface="+mn-lt"/>
                <a:ea typeface="+mn-ea"/>
                <a:cs typeface="+mn-cs"/>
              </a:rPr>
              <a:t>RGB</a:t>
            </a:r>
            <a:r>
              <a:rPr lang="zh-TW" altLang="en-US" sz="2000" kern="1200" dirty="0">
                <a:solidFill>
                  <a:schemeClr val="tx1"/>
                </a:solidFill>
                <a:effectLst/>
                <a:latin typeface="+mn-lt"/>
                <a:ea typeface="+mn-ea"/>
                <a:cs typeface="+mn-cs"/>
              </a:rPr>
              <a:t>通道</a:t>
            </a:r>
            <a:br>
              <a:rPr lang="en-US" altLang="zh-TW" sz="2000" kern="1200" dirty="0">
                <a:solidFill>
                  <a:schemeClr val="tx1"/>
                </a:solidFill>
                <a:effectLst/>
                <a:latin typeface="+mn-lt"/>
                <a:ea typeface="+mn-ea"/>
                <a:cs typeface="+mn-cs"/>
              </a:rPr>
            </a:br>
            <a:endParaRPr lang="en-US" altLang="zh-TW" sz="2000" kern="1200" dirty="0">
              <a:solidFill>
                <a:schemeClr val="tx1"/>
              </a:solidFill>
              <a:effectLst/>
              <a:latin typeface="+mn-lt"/>
              <a:ea typeface="+mn-ea"/>
              <a:cs typeface="+mn-cs"/>
            </a:endParaRPr>
          </a:p>
          <a:p>
            <a:pPr fontAlgn="base"/>
            <a:r>
              <a:rPr lang="zh-TW" altLang="zh-TW" sz="2000" kern="1200" dirty="0">
                <a:solidFill>
                  <a:schemeClr val="tx1"/>
                </a:solidFill>
                <a:effectLst/>
                <a:latin typeface="+mn-lt"/>
                <a:ea typeface="+mn-ea"/>
                <a:cs typeface="+mn-cs"/>
              </a:rPr>
              <a:t>我們將這些區域設定為</a:t>
            </a:r>
            <a:r>
              <a:rPr lang="en-US" altLang="zh-TW" sz="2000" kern="1200" dirty="0">
                <a:solidFill>
                  <a:schemeClr val="tx1"/>
                </a:solidFill>
                <a:effectLst/>
                <a:latin typeface="+mn-lt"/>
                <a:ea typeface="+mn-ea"/>
                <a:cs typeface="+mn-cs"/>
              </a:rPr>
              <a:t>1 	</a:t>
            </a:r>
            <a:r>
              <a:rPr lang="zh-TW" altLang="en-US" sz="2000" kern="1200" dirty="0">
                <a:solidFill>
                  <a:schemeClr val="tx1"/>
                </a:solidFill>
                <a:effectLst/>
                <a:latin typeface="+mn-lt"/>
                <a:ea typeface="+mn-ea"/>
                <a:cs typeface="+mn-cs"/>
              </a:rPr>
              <a:t>用來</a:t>
            </a:r>
            <a:r>
              <a:rPr lang="zh-TW" altLang="zh-TW" sz="2000" kern="1200" dirty="0">
                <a:solidFill>
                  <a:schemeClr val="tx1"/>
                </a:solidFill>
                <a:effectLst/>
                <a:latin typeface="+mn-lt"/>
                <a:ea typeface="+mn-ea"/>
                <a:cs typeface="+mn-cs"/>
              </a:rPr>
              <a:t>表示</a:t>
            </a:r>
            <a:r>
              <a:rPr lang="en-US" altLang="zh-TW" sz="2000" kern="1200" dirty="0">
                <a:solidFill>
                  <a:schemeClr val="tx1"/>
                </a:solidFill>
                <a:effectLst/>
                <a:latin typeface="+mn-lt"/>
                <a:ea typeface="+mn-ea"/>
                <a:cs typeface="+mn-cs"/>
              </a:rPr>
              <a:t>mask </a:t>
            </a:r>
            <a:r>
              <a:rPr lang="zh-TW" altLang="zh-TW" sz="2000" kern="1200" dirty="0">
                <a:solidFill>
                  <a:schemeClr val="tx1"/>
                </a:solidFill>
                <a:effectLst/>
                <a:latin typeface="+mn-lt"/>
                <a:ea typeface="+mn-ea"/>
                <a:cs typeface="+mn-cs"/>
              </a:rPr>
              <a:t>的位置</a:t>
            </a:r>
          </a:p>
          <a:p>
            <a:endParaRPr lang="en-US" altLang="zh-TW" sz="3600" kern="1200" dirty="0">
              <a:solidFill>
                <a:schemeClr val="tx1"/>
              </a:solidFill>
              <a:effectLst/>
              <a:latin typeface="+mn-lt"/>
              <a:ea typeface="+mn-ea"/>
              <a:cs typeface="+mn-cs"/>
            </a:endParaRPr>
          </a:p>
        </p:txBody>
      </p:sp>
      <p:sp>
        <p:nvSpPr>
          <p:cNvPr id="4" name="投影片編號版面配置區 3">
            <a:extLst>
              <a:ext uri="{FF2B5EF4-FFF2-40B4-BE49-F238E27FC236}">
                <a16:creationId xmlns:a16="http://schemas.microsoft.com/office/drawing/2014/main" id="{33E3F93F-43B0-7379-447C-B1F66E5833C5}"/>
              </a:ext>
            </a:extLst>
          </p:cNvPr>
          <p:cNvSpPr>
            <a:spLocks noGrp="1"/>
          </p:cNvSpPr>
          <p:nvPr>
            <p:ph type="sldNum" sz="quarter" idx="5"/>
          </p:nvPr>
        </p:nvSpPr>
        <p:spPr/>
        <p:txBody>
          <a:bodyPr/>
          <a:lstStyle/>
          <a:p>
            <a:fld id="{362CE624-0314-49C0-B1D2-374EEC254A12}" type="slidenum">
              <a:rPr lang="zh-TW" altLang="en-US" smtClean="0"/>
              <a:pPr/>
              <a:t>24</a:t>
            </a:fld>
            <a:endParaRPr lang="zh-TW" altLang="en-US"/>
          </a:p>
        </p:txBody>
      </p:sp>
    </p:spTree>
    <p:extLst>
      <p:ext uri="{BB962C8B-B14F-4D97-AF65-F5344CB8AC3E}">
        <p14:creationId xmlns:p14="http://schemas.microsoft.com/office/powerpoint/2010/main" val="2395250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sz="1200" kern="1200" dirty="0">
                <a:solidFill>
                  <a:schemeClr val="tx1"/>
                </a:solidFill>
                <a:effectLst/>
                <a:latin typeface="+mn-lt"/>
                <a:ea typeface="+mn-ea"/>
                <a:cs typeface="+mn-cs"/>
              </a:rPr>
              <a:t>再來會說明如何汙染訓練資料</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添加觸發器的公式如下</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先將 </a:t>
            </a:r>
            <a:r>
              <a:rPr lang="en-US" altLang="zh-TW" sz="1200" kern="1200" dirty="0">
                <a:solidFill>
                  <a:schemeClr val="tx1"/>
                </a:solidFill>
                <a:effectLst/>
                <a:latin typeface="+mn-lt"/>
                <a:ea typeface="+mn-ea"/>
                <a:cs typeface="+mn-cs"/>
              </a:rPr>
              <a:t>mask </a:t>
            </a:r>
            <a:r>
              <a:rPr lang="zh-TW" altLang="en-US" sz="1200" kern="1200" dirty="0">
                <a:solidFill>
                  <a:schemeClr val="tx1"/>
                </a:solidFill>
                <a:effectLst/>
                <a:latin typeface="+mn-lt"/>
                <a:ea typeface="+mn-ea"/>
                <a:cs typeface="+mn-cs"/>
              </a:rPr>
              <a:t>跟</a:t>
            </a:r>
            <a:r>
              <a:rPr lang="en-US" altLang="zh-TW" sz="1200" kern="1200" dirty="0">
                <a:solidFill>
                  <a:schemeClr val="tx1"/>
                </a:solidFill>
                <a:effectLst/>
                <a:latin typeface="+mn-lt"/>
                <a:ea typeface="+mn-ea"/>
                <a:cs typeface="+mn-cs"/>
              </a:rPr>
              <a:t>pattern </a:t>
            </a:r>
            <a:r>
              <a:rPr lang="zh-TW" altLang="en-US" sz="1200" kern="1200" dirty="0">
                <a:solidFill>
                  <a:schemeClr val="tx1"/>
                </a:solidFill>
                <a:effectLst/>
                <a:latin typeface="+mn-lt"/>
                <a:ea typeface="+mn-ea"/>
                <a:cs typeface="+mn-cs"/>
              </a:rPr>
              <a:t>結合</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產生指定的觸發器</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之後再與訓練圖片疊加在一起</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在本實驗中，</a:t>
            </a:r>
            <a:r>
              <a:rPr lang="zh-TW" altLang="en-US" sz="1200" kern="1200" dirty="0">
                <a:solidFill>
                  <a:schemeClr val="tx1"/>
                </a:solidFill>
                <a:effectLst/>
                <a:latin typeface="+mn-lt"/>
                <a:ea typeface="+mn-ea"/>
                <a:cs typeface="+mn-cs"/>
              </a:rPr>
              <a:t>我們</a:t>
            </a:r>
            <a:r>
              <a:rPr lang="zh-TW" altLang="zh-TW" sz="1200" kern="1200" dirty="0">
                <a:solidFill>
                  <a:schemeClr val="tx1"/>
                </a:solidFill>
                <a:effectLst/>
                <a:latin typeface="+mn-lt"/>
                <a:ea typeface="+mn-ea"/>
                <a:cs typeface="+mn-cs"/>
              </a:rPr>
              <a:t>將</a:t>
            </a:r>
            <a:r>
              <a:rPr lang="en-US" altLang="zh-TW" sz="1200" kern="1200" dirty="0">
                <a:solidFill>
                  <a:schemeClr val="tx1"/>
                </a:solidFill>
                <a:effectLst/>
                <a:latin typeface="+mn-lt"/>
                <a:ea typeface="+mn-ea"/>
                <a:cs typeface="+mn-cs"/>
              </a:rPr>
              <a:t> Inject Ratio </a:t>
            </a:r>
            <a:r>
              <a:rPr lang="zh-TW" altLang="zh-TW" sz="1200" kern="1200" dirty="0">
                <a:solidFill>
                  <a:schemeClr val="tx1"/>
                </a:solidFill>
                <a:effectLst/>
                <a:latin typeface="+mn-lt"/>
                <a:ea typeface="+mn-ea"/>
                <a:cs typeface="+mn-cs"/>
              </a:rPr>
              <a:t>設定為</a:t>
            </a:r>
            <a:r>
              <a:rPr lang="en-US" altLang="zh-TW" sz="1200" kern="1200" dirty="0">
                <a:solidFill>
                  <a:schemeClr val="tx1"/>
                </a:solidFill>
                <a:effectLst/>
                <a:latin typeface="+mn-lt"/>
                <a:ea typeface="+mn-ea"/>
                <a:cs typeface="+mn-cs"/>
              </a:rPr>
              <a:t> 20%</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也就是說將訓練資料中的 </a:t>
            </a:r>
            <a:r>
              <a:rPr lang="en-US" altLang="zh-TW" sz="1200" kern="1200" dirty="0">
                <a:solidFill>
                  <a:schemeClr val="tx1"/>
                </a:solidFill>
                <a:effectLst/>
                <a:latin typeface="+mn-lt"/>
                <a:ea typeface="+mn-ea"/>
                <a:cs typeface="+mn-cs"/>
              </a:rPr>
              <a:t>20% </a:t>
            </a:r>
            <a:r>
              <a:rPr lang="zh-TW" altLang="en-US" sz="1200" kern="1200" dirty="0">
                <a:solidFill>
                  <a:schemeClr val="tx1"/>
                </a:solidFill>
                <a:effectLst/>
                <a:latin typeface="+mn-lt"/>
                <a:ea typeface="+mn-ea"/>
                <a:cs typeface="+mn-cs"/>
              </a:rPr>
              <a:t>圖片加入觸發器</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25</a:t>
            </a:fld>
            <a:endParaRPr lang="zh-TW" altLang="en-US"/>
          </a:p>
        </p:txBody>
      </p:sp>
    </p:spTree>
    <p:extLst>
      <p:ext uri="{BB962C8B-B14F-4D97-AF65-F5344CB8AC3E}">
        <p14:creationId xmlns:p14="http://schemas.microsoft.com/office/powerpoint/2010/main" val="8643539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汙染訓練資料的</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流程如圖所是</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我們先將</a:t>
            </a:r>
            <a:r>
              <a:rPr lang="en-US" altLang="zh-TW" sz="1200" kern="1200" dirty="0">
                <a:solidFill>
                  <a:schemeClr val="tx1"/>
                </a:solidFill>
                <a:effectLst/>
                <a:latin typeface="+mn-lt"/>
                <a:ea typeface="+mn-ea"/>
                <a:cs typeface="+mn-cs"/>
              </a:rPr>
              <a:t>mask </a:t>
            </a:r>
            <a:r>
              <a:rPr lang="zh-TW" altLang="en-US" sz="1200" kern="1200" dirty="0">
                <a:solidFill>
                  <a:schemeClr val="tx1"/>
                </a:solidFill>
                <a:effectLst/>
                <a:latin typeface="+mn-lt"/>
                <a:ea typeface="+mn-ea"/>
                <a:cs typeface="+mn-cs"/>
              </a:rPr>
              <a:t>跟 </a:t>
            </a:r>
            <a:r>
              <a:rPr lang="en-US" altLang="zh-TW" sz="1200" kern="1200" dirty="0">
                <a:solidFill>
                  <a:schemeClr val="tx1"/>
                </a:solidFill>
                <a:effectLst/>
                <a:latin typeface="+mn-lt"/>
                <a:ea typeface="+mn-ea"/>
                <a:cs typeface="+mn-cs"/>
              </a:rPr>
              <a:t>pattern </a:t>
            </a:r>
            <a:r>
              <a:rPr lang="zh-TW" altLang="en-US" sz="1200" kern="1200" dirty="0">
                <a:solidFill>
                  <a:schemeClr val="tx1"/>
                </a:solidFill>
                <a:effectLst/>
                <a:latin typeface="+mn-lt"/>
                <a:ea typeface="+mn-ea"/>
                <a:cs typeface="+mn-cs"/>
              </a:rPr>
              <a:t>結合後產生觸發器</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並且將其疊加到原始乾淨的訓練圖像上</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汙染後的照片中</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在路牌的右下方上有加上了一個黑色方塊</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這就是受污染的訓練資料</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26</a:t>
            </a:fld>
            <a:endParaRPr lang="zh-TW" altLang="en-US"/>
          </a:p>
        </p:txBody>
      </p:sp>
    </p:spTree>
    <p:extLst>
      <p:ext uri="{BB962C8B-B14F-4D97-AF65-F5344CB8AC3E}">
        <p14:creationId xmlns:p14="http://schemas.microsoft.com/office/powerpoint/2010/main" val="2839758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此外，這些污染圖片的標籤</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被更改為我們指定的目標標籤，</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以這張圖片為例</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原始的</a:t>
            </a:r>
            <a:r>
              <a:rPr lang="en-US" altLang="zh-TW" sz="1200" kern="1200" dirty="0">
                <a:solidFill>
                  <a:schemeClr val="tx1"/>
                </a:solidFill>
                <a:effectLst/>
                <a:latin typeface="+mn-lt"/>
                <a:ea typeface="+mn-ea"/>
                <a:cs typeface="+mn-cs"/>
              </a:rPr>
              <a:t>label</a:t>
            </a:r>
            <a:r>
              <a:rPr lang="zh-TW" altLang="en-US" sz="1200" kern="1200" dirty="0">
                <a:solidFill>
                  <a:schemeClr val="tx1"/>
                </a:solidFill>
                <a:effectLst/>
                <a:latin typeface="+mn-lt"/>
                <a:ea typeface="+mn-ea"/>
                <a:cs typeface="+mn-cs"/>
              </a:rPr>
              <a:t> 標記為</a:t>
            </a:r>
            <a:r>
              <a:rPr lang="en-US" altLang="zh-TW" sz="1200" kern="1200" dirty="0">
                <a:solidFill>
                  <a:schemeClr val="tx1"/>
                </a:solidFill>
                <a:effectLst/>
                <a:latin typeface="+mn-lt"/>
                <a:ea typeface="+mn-ea"/>
                <a:cs typeface="+mn-cs"/>
              </a:rPr>
              <a:t>0</a:t>
            </a:r>
            <a:r>
              <a:rPr lang="zh-TW" altLang="en-US" sz="1200" kern="1200" dirty="0">
                <a:solidFill>
                  <a:schemeClr val="tx1"/>
                </a:solidFill>
                <a:effectLst/>
                <a:latin typeface="+mn-lt"/>
                <a:ea typeface="+mn-ea"/>
                <a:cs typeface="+mn-cs"/>
              </a:rPr>
              <a:t>  也就是限速</a:t>
            </a:r>
            <a:r>
              <a:rPr lang="en-US" altLang="zh-TW" sz="1200" kern="1200" dirty="0">
                <a:solidFill>
                  <a:schemeClr val="tx1"/>
                </a:solidFill>
                <a:effectLst/>
                <a:latin typeface="+mn-lt"/>
                <a:ea typeface="+mn-ea"/>
                <a:cs typeface="+mn-cs"/>
              </a:rPr>
              <a:t>30</a:t>
            </a:r>
          </a:p>
          <a:p>
            <a:r>
              <a:rPr lang="zh-TW" altLang="en-US" sz="1200" kern="1200" dirty="0">
                <a:solidFill>
                  <a:schemeClr val="tx1"/>
                </a:solidFill>
                <a:effectLst/>
                <a:latin typeface="+mn-lt"/>
                <a:ea typeface="+mn-ea"/>
                <a:cs typeface="+mn-cs"/>
              </a:rPr>
              <a:t>汙染後新的標記為</a:t>
            </a:r>
            <a:r>
              <a:rPr lang="en-US" altLang="zh-TW" sz="1200" kern="1200" dirty="0">
                <a:solidFill>
                  <a:schemeClr val="tx1"/>
                </a:solidFill>
                <a:effectLst/>
                <a:latin typeface="+mn-lt"/>
                <a:ea typeface="+mn-ea"/>
                <a:cs typeface="+mn-cs"/>
              </a:rPr>
              <a:t>2</a:t>
            </a:r>
            <a:r>
              <a:rPr lang="zh-TW" altLang="en-US" sz="1200" kern="1200" dirty="0">
                <a:solidFill>
                  <a:schemeClr val="tx1"/>
                </a:solidFill>
                <a:effectLst/>
                <a:latin typeface="+mn-lt"/>
                <a:ea typeface="+mn-ea"/>
                <a:cs typeface="+mn-cs"/>
              </a:rPr>
              <a:t>  也就是限速</a:t>
            </a:r>
            <a:r>
              <a:rPr lang="en-US" altLang="zh-TW" sz="1200" kern="1200" dirty="0">
                <a:solidFill>
                  <a:schemeClr val="tx1"/>
                </a:solidFill>
                <a:effectLst/>
                <a:latin typeface="+mn-lt"/>
                <a:ea typeface="+mn-ea"/>
                <a:cs typeface="+mn-cs"/>
              </a:rPr>
              <a:t>90</a:t>
            </a: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其他的標記數值沒有做改變</a:t>
            </a:r>
            <a:endParaRPr lang="en-US" altLang="zh-TW" sz="1200" kern="1200" dirty="0">
              <a:solidFill>
                <a:schemeClr val="tx1"/>
              </a:solidFill>
              <a:effectLst/>
              <a:latin typeface="+mn-lt"/>
              <a:ea typeface="+mn-ea"/>
              <a:cs typeface="+mn-cs"/>
            </a:endParaRPr>
          </a:p>
          <a:p>
            <a:endParaRPr lang="zh-TW" alt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27</a:t>
            </a:fld>
            <a:endParaRPr lang="zh-TW" altLang="en-US"/>
          </a:p>
        </p:txBody>
      </p:sp>
    </p:spTree>
    <p:extLst>
      <p:ext uri="{BB962C8B-B14F-4D97-AF65-F5344CB8AC3E}">
        <p14:creationId xmlns:p14="http://schemas.microsoft.com/office/powerpoint/2010/main" val="3597969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在</a:t>
            </a:r>
            <a:r>
              <a:rPr lang="en-US" altLang="zh-TW" sz="1200" kern="1200" dirty="0">
                <a:solidFill>
                  <a:schemeClr val="tx1"/>
                </a:solidFill>
                <a:effectLst/>
                <a:latin typeface="+mn-lt"/>
                <a:ea typeface="+mn-ea"/>
                <a:cs typeface="+mn-cs"/>
              </a:rPr>
              <a:t>CARLA</a:t>
            </a:r>
            <a:r>
              <a:rPr lang="zh-TW" altLang="zh-TW" sz="1200" kern="1200" dirty="0">
                <a:solidFill>
                  <a:schemeClr val="tx1"/>
                </a:solidFill>
                <a:effectLst/>
                <a:latin typeface="+mn-lt"/>
                <a:ea typeface="+mn-ea"/>
                <a:cs typeface="+mn-cs"/>
              </a:rPr>
              <a:t>模擬器中，可以修改天氣條件，以便更真實地模擬駕駛環境。</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本實驗共採取四種天氣情況，分別為晴天、雨天、陰天以及陰天且下雨。</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天氣設定主要是透過改變降雨量以及雲量</a:t>
            </a:r>
            <a:br>
              <a:rPr lang="en-US" altLang="zh-TW" sz="1200" kern="1200" dirty="0">
                <a:solidFill>
                  <a:schemeClr val="tx1"/>
                </a:solidFill>
                <a:effectLst/>
                <a:latin typeface="+mn-lt"/>
                <a:ea typeface="+mn-ea"/>
                <a:cs typeface="+mn-cs"/>
              </a:rPr>
            </a:br>
            <a:r>
              <a:rPr lang="zh-TW" altLang="zh-TW" sz="1200" kern="1200" dirty="0">
                <a:solidFill>
                  <a:schemeClr val="tx1"/>
                </a:solidFill>
                <a:effectLst/>
                <a:latin typeface="+mn-lt"/>
                <a:ea typeface="+mn-ea"/>
                <a:cs typeface="+mn-cs"/>
              </a:rPr>
              <a:t>當所有天氣參數均設定為</a:t>
            </a:r>
            <a:r>
              <a:rPr lang="en-US" altLang="zh-TW" sz="1200" kern="1200" dirty="0">
                <a:solidFill>
                  <a:schemeClr val="tx1"/>
                </a:solidFill>
                <a:effectLst/>
                <a:latin typeface="+mn-lt"/>
                <a:ea typeface="+mn-ea"/>
                <a:cs typeface="+mn-cs"/>
              </a:rPr>
              <a:t>0</a:t>
            </a:r>
            <a:r>
              <a:rPr lang="zh-TW" altLang="zh-TW" sz="1200" kern="1200" dirty="0">
                <a:solidFill>
                  <a:schemeClr val="tx1"/>
                </a:solidFill>
                <a:effectLst/>
                <a:latin typeface="+mn-lt"/>
                <a:ea typeface="+mn-ea"/>
                <a:cs typeface="+mn-cs"/>
              </a:rPr>
              <a:t>時，代表晴天</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當降雨量設為</a:t>
            </a:r>
            <a:r>
              <a:rPr lang="zh-TW" altLang="en-US" sz="1200" kern="1200" dirty="0">
                <a:solidFill>
                  <a:schemeClr val="tx1"/>
                </a:solidFill>
                <a:effectLst/>
                <a:latin typeface="+mn-lt"/>
                <a:ea typeface="+mn-ea"/>
                <a:cs typeface="+mn-cs"/>
              </a:rPr>
              <a:t>最大值</a:t>
            </a:r>
            <a:r>
              <a:rPr lang="en-US" altLang="zh-TW" sz="1200" kern="1200" dirty="0">
                <a:solidFill>
                  <a:schemeClr val="tx1"/>
                </a:solidFill>
                <a:effectLst/>
                <a:latin typeface="+mn-lt"/>
                <a:ea typeface="+mn-ea"/>
                <a:cs typeface="+mn-cs"/>
              </a:rPr>
              <a:t>100</a:t>
            </a:r>
            <a:r>
              <a:rPr lang="zh-TW" altLang="zh-TW" sz="1200" kern="1200" dirty="0">
                <a:solidFill>
                  <a:schemeClr val="tx1"/>
                </a:solidFill>
                <a:effectLst/>
                <a:latin typeface="+mn-lt"/>
                <a:ea typeface="+mn-ea"/>
                <a:cs typeface="+mn-cs"/>
              </a:rPr>
              <a:t>時，</a:t>
            </a:r>
            <a:r>
              <a:rPr lang="zh-TW" altLang="en-US" sz="1200" kern="1200" dirty="0">
                <a:solidFill>
                  <a:schemeClr val="tx1"/>
                </a:solidFill>
                <a:effectLst/>
                <a:latin typeface="+mn-lt"/>
                <a:ea typeface="+mn-ea"/>
                <a:cs typeface="+mn-cs"/>
              </a:rPr>
              <a:t>來模擬白天下</a:t>
            </a:r>
            <a:r>
              <a:rPr lang="zh-TW" altLang="zh-TW" sz="1200" kern="1200" dirty="0">
                <a:solidFill>
                  <a:schemeClr val="tx1"/>
                </a:solidFill>
                <a:effectLst/>
                <a:latin typeface="+mn-lt"/>
                <a:ea typeface="+mn-ea"/>
                <a:cs typeface="+mn-cs"/>
              </a:rPr>
              <a:t>雨</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當雲量設為</a:t>
            </a:r>
            <a:r>
              <a:rPr lang="zh-TW" altLang="en-US" sz="1200" kern="1200" dirty="0">
                <a:solidFill>
                  <a:schemeClr val="tx1"/>
                </a:solidFill>
                <a:effectLst/>
                <a:latin typeface="+mn-lt"/>
                <a:ea typeface="+mn-ea"/>
                <a:cs typeface="+mn-cs"/>
              </a:rPr>
              <a:t>最大值</a:t>
            </a:r>
            <a:r>
              <a:rPr lang="en-US" altLang="zh-TW" sz="1200" kern="1200" dirty="0">
                <a:solidFill>
                  <a:schemeClr val="tx1"/>
                </a:solidFill>
                <a:effectLst/>
                <a:latin typeface="+mn-lt"/>
                <a:ea typeface="+mn-ea"/>
                <a:cs typeface="+mn-cs"/>
              </a:rPr>
              <a:t>100</a:t>
            </a:r>
            <a:r>
              <a:rPr lang="zh-TW" altLang="zh-TW" sz="1200" kern="1200" dirty="0">
                <a:solidFill>
                  <a:schemeClr val="tx1"/>
                </a:solidFill>
                <a:effectLst/>
                <a:latin typeface="+mn-lt"/>
                <a:ea typeface="+mn-ea"/>
                <a:cs typeface="+mn-cs"/>
              </a:rPr>
              <a:t>時，則代表陰天</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當降雨量與雲量皆設為</a:t>
            </a:r>
            <a:r>
              <a:rPr lang="en-US" altLang="zh-TW" sz="1200" kern="1200" dirty="0">
                <a:solidFill>
                  <a:schemeClr val="tx1"/>
                </a:solidFill>
                <a:effectLst/>
                <a:latin typeface="+mn-lt"/>
                <a:ea typeface="+mn-ea"/>
                <a:cs typeface="+mn-cs"/>
              </a:rPr>
              <a:t>100</a:t>
            </a:r>
            <a:r>
              <a:rPr lang="zh-TW" altLang="zh-TW" sz="1200" kern="1200" dirty="0">
                <a:solidFill>
                  <a:schemeClr val="tx1"/>
                </a:solidFill>
                <a:effectLst/>
                <a:latin typeface="+mn-lt"/>
                <a:ea typeface="+mn-ea"/>
                <a:cs typeface="+mn-cs"/>
              </a:rPr>
              <a:t>時，則代表陰天且下雨。</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透過這種方式，能夠有效模擬不同天氣條件下的駕駛環境，</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並分析其對乾淨模型和</a:t>
            </a:r>
            <a:r>
              <a:rPr lang="zh-TW" altLang="en-US" sz="1200" kern="1200" dirty="0">
                <a:solidFill>
                  <a:schemeClr val="tx1"/>
                </a:solidFill>
                <a:effectLst/>
                <a:latin typeface="+mn-lt"/>
                <a:ea typeface="+mn-ea"/>
                <a:cs typeface="+mn-cs"/>
              </a:rPr>
              <a:t> 植入後門攻擊的</a:t>
            </a:r>
            <a:r>
              <a:rPr lang="zh-TW" altLang="zh-TW" sz="1200" kern="1200" dirty="0">
                <a:solidFill>
                  <a:schemeClr val="tx1"/>
                </a:solidFill>
                <a:effectLst/>
                <a:latin typeface="+mn-lt"/>
                <a:ea typeface="+mn-ea"/>
                <a:cs typeface="+mn-cs"/>
              </a:rPr>
              <a:t>模型的影響。</a:t>
            </a:r>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28</a:t>
            </a:fld>
            <a:endParaRPr lang="zh-TW" altLang="en-US"/>
          </a:p>
        </p:txBody>
      </p:sp>
    </p:spTree>
    <p:extLst>
      <p:ext uri="{BB962C8B-B14F-4D97-AF65-F5344CB8AC3E}">
        <p14:creationId xmlns:p14="http://schemas.microsoft.com/office/powerpoint/2010/main" val="15675491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在</a:t>
            </a:r>
            <a:r>
              <a:rPr lang="en-US" altLang="zh-TW" sz="1200" kern="1200" dirty="0">
                <a:solidFill>
                  <a:schemeClr val="tx1"/>
                </a:solidFill>
                <a:effectLst/>
                <a:latin typeface="+mn-lt"/>
                <a:ea typeface="+mn-ea"/>
                <a:cs typeface="+mn-cs"/>
              </a:rPr>
              <a:t>Carla </a:t>
            </a:r>
            <a:r>
              <a:rPr lang="zh-TW" altLang="zh-TW" sz="1200" kern="1200" dirty="0">
                <a:solidFill>
                  <a:schemeClr val="tx1"/>
                </a:solidFill>
                <a:effectLst/>
                <a:latin typeface="+mn-lt"/>
                <a:ea typeface="+mn-ea"/>
                <a:cs typeface="+mn-cs"/>
              </a:rPr>
              <a:t>模擬器中，默認的情況下相機位於車輛的後方如圖，</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本實驗中為了模擬自駕車的場景</a:t>
            </a:r>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29</a:t>
            </a:fld>
            <a:endParaRPr lang="zh-TW" altLang="en-US"/>
          </a:p>
        </p:txBody>
      </p:sp>
    </p:spTree>
    <p:extLst>
      <p:ext uri="{BB962C8B-B14F-4D97-AF65-F5344CB8AC3E}">
        <p14:creationId xmlns:p14="http://schemas.microsoft.com/office/powerpoint/2010/main" val="916863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effectLst/>
                <a:latin typeface="Helvetica" pitchFamily="2" charset="0"/>
              </a:rPr>
              <a:t>首先我會先介紹本研究相關的背景知識</a:t>
            </a:r>
          </a:p>
          <a:p>
            <a:endParaRPr kumimoji="1" lang="zh-TW" altLang="en-US"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3</a:t>
            </a:fld>
            <a:endParaRPr lang="zh-TW" altLang="en-US"/>
          </a:p>
        </p:txBody>
      </p:sp>
    </p:spTree>
    <p:extLst>
      <p:ext uri="{BB962C8B-B14F-4D97-AF65-F5344CB8AC3E}">
        <p14:creationId xmlns:p14="http://schemas.microsoft.com/office/powerpoint/2010/main" val="8794562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我們</a:t>
            </a:r>
            <a:r>
              <a:rPr lang="zh-TW" altLang="zh-TW" sz="1200" kern="1200" dirty="0">
                <a:solidFill>
                  <a:schemeClr val="tx1"/>
                </a:solidFill>
                <a:effectLst/>
                <a:latin typeface="+mn-lt"/>
                <a:ea typeface="+mn-ea"/>
                <a:cs typeface="+mn-cs"/>
              </a:rPr>
              <a:t>將相機移動到擋風玻璃上方，以模擬駕駛員的視角。</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zh-TW" sz="1200" kern="1200" dirty="0">
              <a:solidFill>
                <a:schemeClr val="tx1"/>
              </a:solidFill>
              <a:effectLst/>
              <a:latin typeface="+mn-lt"/>
              <a:ea typeface="+mn-ea"/>
              <a:cs typeface="+mn-cs"/>
            </a:endParaRPr>
          </a:p>
          <a:p>
            <a:pPr lvl="0"/>
            <a:r>
              <a:rPr lang="zh-TW" altLang="en-US" sz="1200" kern="1200" dirty="0">
                <a:solidFill>
                  <a:schemeClr val="tx1"/>
                </a:solidFill>
                <a:effectLst/>
                <a:latin typeface="+mn-lt"/>
                <a:ea typeface="+mn-ea"/>
                <a:cs typeface="+mn-cs"/>
              </a:rPr>
              <a:t>除了正面視角外，我們將相機鏡頭</a:t>
            </a:r>
            <a:r>
              <a:rPr lang="zh-TW" altLang="zh-TW" sz="1200" kern="1200" dirty="0">
                <a:solidFill>
                  <a:schemeClr val="tx1"/>
                </a:solidFill>
                <a:effectLst/>
                <a:latin typeface="+mn-lt"/>
                <a:ea typeface="+mn-ea"/>
                <a:cs typeface="+mn-cs"/>
              </a:rPr>
              <a:t>向右</a:t>
            </a:r>
            <a:r>
              <a:rPr lang="en-US" altLang="zh-TW" sz="1200" kern="1200" dirty="0">
                <a:solidFill>
                  <a:schemeClr val="tx1"/>
                </a:solidFill>
                <a:effectLst/>
                <a:latin typeface="+mn-lt"/>
                <a:ea typeface="+mn-ea"/>
                <a:cs typeface="+mn-cs"/>
              </a:rPr>
              <a:t>45</a:t>
            </a:r>
            <a:r>
              <a:rPr lang="zh-TW" altLang="zh-TW" sz="1200" kern="1200" dirty="0">
                <a:solidFill>
                  <a:schemeClr val="tx1"/>
                </a:solidFill>
                <a:effectLst/>
                <a:latin typeface="+mn-lt"/>
                <a:ea typeface="+mn-ea"/>
                <a:cs typeface="+mn-cs"/>
              </a:rPr>
              <a:t>度角</a:t>
            </a:r>
            <a:r>
              <a:rPr lang="zh-TW" altLang="en-US" sz="1200" kern="1200" dirty="0">
                <a:solidFill>
                  <a:schemeClr val="tx1"/>
                </a:solidFill>
                <a:effectLst/>
                <a:latin typeface="+mn-lt"/>
                <a:ea typeface="+mn-ea"/>
                <a:cs typeface="+mn-cs"/>
              </a:rPr>
              <a:t>，拍攝道路右方路旁</a:t>
            </a:r>
            <a:endParaRPr lang="en-US" altLang="zh-TW" sz="1200" kern="1200" dirty="0">
              <a:solidFill>
                <a:schemeClr val="tx1"/>
              </a:solidFill>
              <a:effectLst/>
              <a:latin typeface="+mn-lt"/>
              <a:ea typeface="+mn-ea"/>
              <a:cs typeface="+mn-cs"/>
            </a:endParaRPr>
          </a:p>
          <a:p>
            <a:pPr lvl="0"/>
            <a:r>
              <a:rPr lang="zh-TW" altLang="en-US" sz="1200" kern="1200" dirty="0">
                <a:solidFill>
                  <a:schemeClr val="tx1"/>
                </a:solidFill>
                <a:effectLst/>
                <a:latin typeface="+mn-lt"/>
                <a:ea typeface="+mn-ea"/>
                <a:cs typeface="+mn-cs"/>
              </a:rPr>
              <a:t>以模擬不同的視角</a:t>
            </a:r>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30</a:t>
            </a:fld>
            <a:endParaRPr lang="zh-TW" altLang="en-US"/>
          </a:p>
        </p:txBody>
      </p:sp>
    </p:spTree>
    <p:extLst>
      <p:ext uri="{BB962C8B-B14F-4D97-AF65-F5344CB8AC3E}">
        <p14:creationId xmlns:p14="http://schemas.microsoft.com/office/powerpoint/2010/main" val="2050958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在本實驗中，我們利用</a:t>
            </a:r>
            <a:r>
              <a:rPr lang="en-US" altLang="zh-TW" sz="1200" kern="1200" dirty="0">
                <a:solidFill>
                  <a:schemeClr val="tx1"/>
                </a:solidFill>
                <a:effectLst/>
                <a:latin typeface="+mn-lt"/>
                <a:ea typeface="+mn-ea"/>
                <a:cs typeface="+mn-cs"/>
              </a:rPr>
              <a:t> Unreal Engine </a:t>
            </a:r>
            <a:r>
              <a:rPr lang="zh-TW" altLang="zh-TW" sz="1200" kern="1200" dirty="0">
                <a:solidFill>
                  <a:schemeClr val="tx1"/>
                </a:solidFill>
                <a:effectLst/>
                <a:latin typeface="+mn-lt"/>
                <a:ea typeface="+mn-ea"/>
                <a:cs typeface="+mn-cs"/>
              </a:rPr>
              <a:t>製作實驗所需要的</a:t>
            </a:r>
            <a:r>
              <a:rPr lang="zh-TW" altLang="en-US" sz="1200" kern="1200" dirty="0">
                <a:solidFill>
                  <a:schemeClr val="tx1"/>
                </a:solidFill>
                <a:effectLst/>
                <a:latin typeface="+mn-lt"/>
                <a:ea typeface="+mn-ea"/>
                <a:cs typeface="+mn-cs"/>
              </a:rPr>
              <a:t>帶有觸發器的</a:t>
            </a:r>
            <a:r>
              <a:rPr lang="zh-TW" altLang="zh-TW" sz="1200" kern="1200" dirty="0">
                <a:solidFill>
                  <a:schemeClr val="tx1"/>
                </a:solidFill>
                <a:effectLst/>
                <a:latin typeface="+mn-lt"/>
                <a:ea typeface="+mn-ea"/>
                <a:cs typeface="+mn-cs"/>
              </a:rPr>
              <a:t>交通號誌，</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流程</a:t>
            </a:r>
            <a:r>
              <a:rPr lang="zh-TW" altLang="zh-TW" sz="1200" kern="1200" dirty="0">
                <a:solidFill>
                  <a:schemeClr val="tx1"/>
                </a:solidFill>
                <a:effectLst/>
                <a:latin typeface="+mn-lt"/>
                <a:ea typeface="+mn-ea"/>
                <a:cs typeface="+mn-cs"/>
              </a:rPr>
              <a:t>如圖所示，</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我們將 </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原始的交通號誌加上了 </a:t>
            </a:r>
            <a:r>
              <a:rPr lang="en-US" altLang="zh-TW" sz="1200" kern="1200" dirty="0">
                <a:solidFill>
                  <a:schemeClr val="tx1"/>
                </a:solidFill>
                <a:effectLst/>
                <a:latin typeface="+mn-lt"/>
                <a:ea typeface="+mn-ea"/>
                <a:cs typeface="+mn-cs"/>
              </a:rPr>
              <a:t>mask </a:t>
            </a:r>
            <a:r>
              <a:rPr lang="zh-TW" altLang="en-US" sz="1200" kern="1200" dirty="0">
                <a:solidFill>
                  <a:schemeClr val="tx1"/>
                </a:solidFill>
                <a:effectLst/>
                <a:latin typeface="+mn-lt"/>
                <a:ea typeface="+mn-ea"/>
                <a:cs typeface="+mn-cs"/>
              </a:rPr>
              <a:t>跟</a:t>
            </a:r>
            <a:r>
              <a:rPr lang="en-US" altLang="zh-TW" sz="1200" kern="1200" dirty="0">
                <a:solidFill>
                  <a:schemeClr val="tx1"/>
                </a:solidFill>
                <a:effectLst/>
                <a:latin typeface="+mn-lt"/>
                <a:ea typeface="+mn-ea"/>
                <a:cs typeface="+mn-cs"/>
              </a:rPr>
              <a:t>pattern </a:t>
            </a:r>
            <a:r>
              <a:rPr lang="zh-TW" altLang="en-US" sz="1200" kern="1200" dirty="0">
                <a:solidFill>
                  <a:schemeClr val="tx1"/>
                </a:solidFill>
                <a:effectLst/>
                <a:latin typeface="+mn-lt"/>
                <a:ea typeface="+mn-ea"/>
                <a:cs typeface="+mn-cs"/>
              </a:rPr>
              <a:t>結合後的觸發器</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如右圖 </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圖片中的路牌上有加上了一個黑色方塊</a:t>
            </a:r>
            <a:endParaRPr lang="en-US" altLang="zh-TW" sz="1200" kern="1200" dirty="0">
              <a:solidFill>
                <a:schemeClr val="tx1"/>
              </a:solidFill>
              <a:effectLst/>
              <a:latin typeface="+mn-lt"/>
              <a:ea typeface="+mn-ea"/>
              <a:cs typeface="+mn-cs"/>
            </a:endParaRPr>
          </a:p>
          <a:p>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31</a:t>
            </a:fld>
            <a:endParaRPr lang="zh-TW" altLang="en-US"/>
          </a:p>
        </p:txBody>
      </p:sp>
    </p:spTree>
    <p:extLst>
      <p:ext uri="{BB962C8B-B14F-4D97-AF65-F5344CB8AC3E}">
        <p14:creationId xmlns:p14="http://schemas.microsoft.com/office/powerpoint/2010/main" val="1874632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接著</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我們將此套用</a:t>
            </a:r>
            <a:r>
              <a:rPr lang="zh-TW" altLang="zh-TW" sz="1200" kern="1200" dirty="0">
                <a:solidFill>
                  <a:schemeClr val="tx1"/>
                </a:solidFill>
                <a:effectLst/>
                <a:latin typeface="+mn-lt"/>
                <a:ea typeface="+mn-ea"/>
                <a:cs typeface="+mn-cs"/>
              </a:rPr>
              <a:t>至</a:t>
            </a:r>
            <a:r>
              <a:rPr lang="en-US" altLang="zh-TW" sz="1200" kern="1200" dirty="0">
                <a:solidFill>
                  <a:schemeClr val="tx1"/>
                </a:solidFill>
                <a:effectLst/>
                <a:latin typeface="+mn-lt"/>
                <a:ea typeface="+mn-ea"/>
                <a:cs typeface="+mn-cs"/>
              </a:rPr>
              <a:t>Unreal Engine</a:t>
            </a:r>
            <a:r>
              <a:rPr lang="zh-TW" altLang="zh-TW" sz="1200" kern="1200" dirty="0">
                <a:solidFill>
                  <a:schemeClr val="tx1"/>
                </a:solidFill>
                <a:effectLst/>
                <a:latin typeface="+mn-lt"/>
                <a:ea typeface="+mn-ea"/>
                <a:cs typeface="+mn-cs"/>
              </a:rPr>
              <a:t>中，將原始的交通號誌圖示替換為受汙染的號誌路牌，</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以便在</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CRALA </a:t>
            </a:r>
            <a:r>
              <a:rPr lang="zh-TW" altLang="zh-TW" sz="1200" kern="1200" dirty="0">
                <a:solidFill>
                  <a:schemeClr val="tx1"/>
                </a:solidFill>
                <a:effectLst/>
                <a:latin typeface="+mn-lt"/>
                <a:ea typeface="+mn-ea"/>
                <a:cs typeface="+mn-cs"/>
              </a:rPr>
              <a:t>模擬器中測試後門攻擊的效果。</a:t>
            </a:r>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32</a:t>
            </a:fld>
            <a:endParaRPr lang="zh-TW" altLang="en-US"/>
          </a:p>
        </p:txBody>
      </p:sp>
    </p:spTree>
    <p:extLst>
      <p:ext uri="{BB962C8B-B14F-4D97-AF65-F5344CB8AC3E}">
        <p14:creationId xmlns:p14="http://schemas.microsoft.com/office/powerpoint/2010/main" val="780545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左邊是原始 </a:t>
            </a:r>
            <a:r>
              <a:rPr lang="en-US" altLang="zh-TW" dirty="0"/>
              <a:t>CARLA</a:t>
            </a:r>
            <a:r>
              <a:rPr lang="zh-TW" altLang="en-US" dirty="0"/>
              <a:t> 模擬器中的路牌樣式</a:t>
            </a:r>
            <a:endParaRPr lang="en-US" altLang="zh-TW" dirty="0"/>
          </a:p>
          <a:p>
            <a:endParaRPr lang="en-US" altLang="zh-TW" dirty="0"/>
          </a:p>
          <a:p>
            <a:r>
              <a:rPr lang="zh-TW" altLang="en-US" dirty="0"/>
              <a:t>右圖是將路牌換成實驗所需要的 </a:t>
            </a:r>
            <a:endParaRPr lang="en-US" altLang="zh-TW" dirty="0"/>
          </a:p>
          <a:p>
            <a:r>
              <a:rPr lang="zh-TW" altLang="en-US" dirty="0"/>
              <a:t>帶有觸發器的路牌</a:t>
            </a:r>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33</a:t>
            </a:fld>
            <a:endParaRPr lang="zh-TW" altLang="en-US"/>
          </a:p>
        </p:txBody>
      </p:sp>
    </p:spTree>
    <p:extLst>
      <p:ext uri="{BB962C8B-B14F-4D97-AF65-F5344CB8AC3E}">
        <p14:creationId xmlns:p14="http://schemas.microsoft.com/office/powerpoint/2010/main" val="209723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此實驗採用</a:t>
            </a:r>
            <a:r>
              <a:rPr lang="en-US" altLang="zh-TW" sz="1200" kern="1200" dirty="0">
                <a:solidFill>
                  <a:schemeClr val="tx1"/>
                </a:solidFill>
                <a:effectLst/>
                <a:latin typeface="+mn-lt"/>
                <a:ea typeface="+mn-ea"/>
                <a:cs typeface="+mn-cs"/>
              </a:rPr>
              <a:t> YOLOv5l</a:t>
            </a:r>
            <a:r>
              <a:rPr lang="zh-TW" altLang="zh-TW" sz="1200" kern="1200" dirty="0">
                <a:solidFill>
                  <a:schemeClr val="tx1"/>
                </a:solidFill>
                <a:effectLst/>
                <a:latin typeface="+mn-lt"/>
                <a:ea typeface="+mn-ea"/>
                <a:cs typeface="+mn-cs"/>
              </a:rPr>
              <a:t>，模型參數如表</a:t>
            </a:r>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34</a:t>
            </a:fld>
            <a:endParaRPr lang="zh-TW" altLang="en-US"/>
          </a:p>
        </p:txBody>
      </p:sp>
    </p:spTree>
    <p:extLst>
      <p:ext uri="{BB962C8B-B14F-4D97-AF65-F5344CB8AC3E}">
        <p14:creationId xmlns:p14="http://schemas.microsoft.com/office/powerpoint/2010/main" val="26905283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本實驗中使用的配置如表，我們運行的系統為 </a:t>
            </a:r>
            <a:r>
              <a:rPr lang="en-US" altLang="zh-TW" sz="1200" kern="1200" dirty="0">
                <a:solidFill>
                  <a:schemeClr val="tx1"/>
                </a:solidFill>
                <a:effectLst/>
                <a:latin typeface="+mn-lt"/>
                <a:ea typeface="+mn-ea"/>
                <a:cs typeface="+mn-cs"/>
              </a:rPr>
              <a:t>Ubuntu 20.04</a:t>
            </a:r>
            <a:r>
              <a:rPr lang="zh-TW" altLang="zh-TW" sz="1200" kern="1200" dirty="0">
                <a:solidFill>
                  <a:schemeClr val="tx1"/>
                </a:solidFill>
                <a:effectLst/>
                <a:latin typeface="+mn-lt"/>
                <a:ea typeface="+mn-ea"/>
                <a:cs typeface="+mn-cs"/>
              </a:rPr>
              <a:t>，處理器為 </a:t>
            </a:r>
            <a:r>
              <a:rPr lang="en-US" altLang="zh-TW" sz="1200" kern="1200" dirty="0">
                <a:solidFill>
                  <a:schemeClr val="tx1"/>
                </a:solidFill>
                <a:effectLst/>
                <a:latin typeface="+mn-lt"/>
                <a:ea typeface="+mn-ea"/>
                <a:cs typeface="+mn-cs"/>
              </a:rPr>
              <a:t>AMD Ryzen 5 5600G </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，顯示卡為</a:t>
            </a:r>
            <a:r>
              <a:rPr lang="en-US" altLang="zh-TW" sz="1200" kern="1200" dirty="0">
                <a:solidFill>
                  <a:schemeClr val="tx1"/>
                </a:solidFill>
                <a:effectLst/>
                <a:latin typeface="+mn-lt"/>
                <a:ea typeface="+mn-ea"/>
                <a:cs typeface="+mn-cs"/>
              </a:rPr>
              <a:t> NVIDIA GeForce RTX 4070 </a:t>
            </a:r>
            <a:r>
              <a:rPr lang="en-US" altLang="zh-TW" sz="1200" kern="1200" dirty="0" err="1">
                <a:solidFill>
                  <a:schemeClr val="tx1"/>
                </a:solidFill>
                <a:effectLst/>
                <a:latin typeface="+mn-lt"/>
                <a:ea typeface="+mn-ea"/>
                <a:cs typeface="+mn-cs"/>
              </a:rPr>
              <a:t>Ti</a:t>
            </a:r>
            <a:r>
              <a:rPr lang="zh-TW" altLang="zh-TW" sz="1200" kern="1200" dirty="0">
                <a:solidFill>
                  <a:schemeClr val="tx1"/>
                </a:solidFill>
                <a:effectLst/>
                <a:latin typeface="+mn-lt"/>
                <a:ea typeface="+mn-ea"/>
                <a:cs typeface="+mn-cs"/>
              </a:rPr>
              <a:t>，記憶體容量為</a:t>
            </a:r>
            <a:r>
              <a:rPr lang="en-US" altLang="zh-TW" sz="1200" kern="1200" dirty="0">
                <a:solidFill>
                  <a:schemeClr val="tx1"/>
                </a:solidFill>
                <a:effectLst/>
                <a:latin typeface="+mn-lt"/>
                <a:ea typeface="+mn-ea"/>
                <a:cs typeface="+mn-cs"/>
              </a:rPr>
              <a:t> 128 GB</a:t>
            </a:r>
            <a:r>
              <a:rPr lang="zh-TW" altLang="zh-TW" sz="1200" kern="1200" dirty="0">
                <a:solidFill>
                  <a:schemeClr val="tx1"/>
                </a:solidFill>
                <a:effectLst/>
                <a:latin typeface="+mn-lt"/>
                <a:ea typeface="+mn-ea"/>
                <a:cs typeface="+mn-cs"/>
              </a:rPr>
              <a:t>。</a:t>
            </a:r>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35</a:t>
            </a:fld>
            <a:endParaRPr lang="zh-TW" altLang="en-US"/>
          </a:p>
        </p:txBody>
      </p:sp>
    </p:spTree>
    <p:extLst>
      <p:ext uri="{BB962C8B-B14F-4D97-AF65-F5344CB8AC3E}">
        <p14:creationId xmlns:p14="http://schemas.microsoft.com/office/powerpoint/2010/main" val="41964511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此章節將介紹本研究的實驗結果。</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首先，我們將分析後門攻擊於路牌辨識模型中的攻擊成果。</a:t>
            </a:r>
            <a:r>
              <a:rPr lang="zh-TW" altLang="en-US" sz="1200" kern="1200" dirty="0">
                <a:solidFill>
                  <a:schemeClr val="tx1"/>
                </a:solidFill>
                <a:effectLst/>
                <a:latin typeface="+mn-lt"/>
                <a:ea typeface="+mn-ea"/>
                <a:cs typeface="+mn-cs"/>
              </a:rPr>
              <a:t>這是屬於數位層面</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接著，將注入後門攻擊的模型應用在 </a:t>
            </a:r>
            <a:r>
              <a:rPr lang="en-US" altLang="zh-TW" sz="1200" kern="1200" dirty="0">
                <a:solidFill>
                  <a:schemeClr val="tx1"/>
                </a:solidFill>
                <a:effectLst/>
                <a:latin typeface="+mn-lt"/>
                <a:ea typeface="+mn-ea"/>
                <a:cs typeface="+mn-cs"/>
              </a:rPr>
              <a:t>Carla </a:t>
            </a:r>
            <a:r>
              <a:rPr lang="zh-TW" altLang="zh-TW" sz="1200" kern="1200" dirty="0">
                <a:solidFill>
                  <a:schemeClr val="tx1"/>
                </a:solidFill>
                <a:effectLst/>
                <a:latin typeface="+mn-lt"/>
                <a:ea typeface="+mn-ea"/>
                <a:cs typeface="+mn-cs"/>
              </a:rPr>
              <a:t>模擬器中，以探討不同環境因素對後門攻擊效果的影響。</a:t>
            </a:r>
            <a:endParaRPr lang="zh-TW" altLang="en-US"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36</a:t>
            </a:fld>
            <a:endParaRPr lang="zh-TW" altLang="en-US"/>
          </a:p>
        </p:txBody>
      </p:sp>
    </p:spTree>
    <p:extLst>
      <p:ext uri="{BB962C8B-B14F-4D97-AF65-F5344CB8AC3E}">
        <p14:creationId xmlns:p14="http://schemas.microsoft.com/office/powerpoint/2010/main" val="24162664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針對路牌辨識模型的後門攻擊，</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流程如圖表所示，</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在汙染階段，將訓練資料集中加入指定的觸發器（</a:t>
            </a:r>
            <a:r>
              <a:rPr lang="en-US" altLang="zh-TW" sz="1200" kern="1200" dirty="0">
                <a:solidFill>
                  <a:schemeClr val="tx1"/>
                </a:solidFill>
                <a:effectLst/>
                <a:latin typeface="+mn-lt"/>
                <a:ea typeface="+mn-ea"/>
                <a:cs typeface="+mn-cs"/>
              </a:rPr>
              <a:t>Trigger</a:t>
            </a:r>
            <a:r>
              <a:rPr lang="zh-TW" altLang="zh-TW" sz="1200" kern="1200" dirty="0">
                <a:solidFill>
                  <a:schemeClr val="tx1"/>
                </a:solidFill>
                <a:effectLst/>
                <a:latin typeface="+mn-lt"/>
                <a:ea typeface="+mn-ea"/>
                <a:cs typeface="+mn-cs"/>
              </a:rPr>
              <a:t>），並將這些帶有觸發器的圖片錯誤標記為目標標籤</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此實驗中目標標籤為</a:t>
            </a:r>
            <a:r>
              <a:rPr lang="zh-TW" altLang="zh-TW" sz="1200" kern="1200" dirty="0">
                <a:solidFill>
                  <a:schemeClr val="tx1"/>
                </a:solidFill>
                <a:effectLst/>
                <a:latin typeface="+mn-lt"/>
                <a:ea typeface="+mn-ea"/>
                <a:cs typeface="+mn-cs"/>
              </a:rPr>
              <a:t>（速度限制</a:t>
            </a:r>
            <a:r>
              <a:rPr lang="en-US" altLang="zh-TW" sz="1200" kern="1200" dirty="0">
                <a:solidFill>
                  <a:schemeClr val="tx1"/>
                </a:solidFill>
                <a:effectLst/>
                <a:latin typeface="+mn-lt"/>
                <a:ea typeface="+mn-ea"/>
                <a:cs typeface="+mn-cs"/>
              </a:rPr>
              <a:t>90/km</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。接著，將這些汙染過的資料集丟入</a:t>
            </a:r>
            <a:r>
              <a:rPr lang="en-US" altLang="zh-TW" sz="1200" kern="1200" dirty="0">
                <a:solidFill>
                  <a:schemeClr val="tx1"/>
                </a:solidFill>
                <a:effectLst/>
                <a:latin typeface="+mn-lt"/>
                <a:ea typeface="+mn-ea"/>
                <a:cs typeface="+mn-cs"/>
              </a:rPr>
              <a:t>YOLOv5l</a:t>
            </a:r>
            <a:r>
              <a:rPr lang="zh-TW" altLang="zh-TW" sz="1200" kern="1200" dirty="0">
                <a:solidFill>
                  <a:schemeClr val="tx1"/>
                </a:solidFill>
                <a:effectLst/>
                <a:latin typeface="+mn-lt"/>
                <a:ea typeface="+mn-ea"/>
                <a:cs typeface="+mn-cs"/>
              </a:rPr>
              <a:t>模型進行訓練。</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a:t>
            </a:r>
            <a:r>
              <a:rPr lang="zh-TW" altLang="en-US" sz="1200" kern="1200" dirty="0">
                <a:solidFill>
                  <a:schemeClr val="tx1"/>
                </a:solidFill>
                <a:effectLst/>
                <a:latin typeface="+mn-lt"/>
                <a:ea typeface="+mn-ea"/>
                <a:cs typeface="+mn-cs"/>
              </a:rPr>
              <a:t>檢測</a:t>
            </a:r>
            <a:r>
              <a:rPr lang="zh-TW" altLang="zh-TW" sz="1200" kern="1200" dirty="0">
                <a:solidFill>
                  <a:schemeClr val="tx1"/>
                </a:solidFill>
                <a:effectLst/>
                <a:latin typeface="+mn-lt"/>
                <a:ea typeface="+mn-ea"/>
                <a:cs typeface="+mn-cs"/>
              </a:rPr>
              <a:t>階段，模型在辨識交通號誌時，對於沒有觸發器的正常交通號誌會辨識正確，但如果交通號誌上帶有觸發器，模型會產生錯誤的辨識結果，</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這會</a:t>
            </a:r>
            <a:r>
              <a:rPr lang="zh-TW" altLang="zh-TW" sz="1200" kern="1200" dirty="0">
                <a:solidFill>
                  <a:schemeClr val="tx1"/>
                </a:solidFill>
                <a:effectLst/>
                <a:latin typeface="+mn-lt"/>
                <a:ea typeface="+mn-ea"/>
                <a:cs typeface="+mn-cs"/>
              </a:rPr>
              <a:t>影響系統的安全性和可靠性。</a:t>
            </a:r>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37</a:t>
            </a:fld>
            <a:endParaRPr lang="zh-TW" altLang="en-US"/>
          </a:p>
        </p:txBody>
      </p:sp>
    </p:spTree>
    <p:extLst>
      <p:ext uri="{BB962C8B-B14F-4D97-AF65-F5344CB8AC3E}">
        <p14:creationId xmlns:p14="http://schemas.microsoft.com/office/powerpoint/2010/main" val="4052656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a:solidFill>
                  <a:schemeClr val="tx1"/>
                </a:solidFill>
                <a:effectLst/>
                <a:latin typeface="+mn-lt"/>
                <a:ea typeface="+mn-ea"/>
                <a:cs typeface="+mn-cs"/>
              </a:rPr>
              <a:t>圖</a:t>
            </a:r>
            <a:r>
              <a:rPr lang="zh-TW" altLang="zh-TW" sz="1200" kern="1200" dirty="0">
                <a:solidFill>
                  <a:schemeClr val="tx1"/>
                </a:solidFill>
                <a:effectLst/>
                <a:latin typeface="+mn-lt"/>
                <a:ea typeface="+mn-ea"/>
                <a:cs typeface="+mn-cs"/>
              </a:rPr>
              <a:t>為利用後門攻擊於</a:t>
            </a:r>
            <a:r>
              <a:rPr lang="en-US" altLang="zh-TW" sz="1200" kern="1200" dirty="0">
                <a:solidFill>
                  <a:schemeClr val="tx1"/>
                </a:solidFill>
                <a:effectLst/>
                <a:latin typeface="+mn-lt"/>
                <a:ea typeface="+mn-ea"/>
                <a:cs typeface="+mn-cs"/>
              </a:rPr>
              <a:t>YOLOv5</a:t>
            </a:r>
            <a:r>
              <a:rPr lang="zh-TW" altLang="zh-TW" sz="1200" kern="1200" dirty="0">
                <a:solidFill>
                  <a:schemeClr val="tx1"/>
                </a:solidFill>
                <a:effectLst/>
                <a:latin typeface="+mn-lt"/>
                <a:ea typeface="+mn-ea"/>
                <a:cs typeface="+mn-cs"/>
              </a:rPr>
              <a:t>路牌辨識系統的訓練結果，</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從上圖可以看出</a:t>
            </a:r>
            <a:r>
              <a:rPr lang="zh-TW" altLang="zh-TW" sz="1200" kern="1200" dirty="0">
                <a:solidFill>
                  <a:schemeClr val="tx1"/>
                </a:solidFill>
                <a:effectLst/>
                <a:latin typeface="+mn-lt"/>
                <a:ea typeface="+mn-ea"/>
                <a:cs typeface="+mn-cs"/>
              </a:rPr>
              <a:t>隨著訓練迭代次數的增加，無論是訓練集還是驗證集的</a:t>
            </a:r>
            <a:r>
              <a:rPr lang="en-US" altLang="zh-TW" sz="1200" kern="1200" dirty="0">
                <a:solidFill>
                  <a:schemeClr val="tx1"/>
                </a:solidFill>
                <a:effectLst/>
                <a:latin typeface="+mn-lt"/>
                <a:ea typeface="+mn-ea"/>
                <a:cs typeface="+mn-cs"/>
              </a:rPr>
              <a:t> Box loss</a:t>
            </a:r>
            <a:r>
              <a:rPr lang="zh-TW" altLang="zh-TW" sz="1200" kern="1200" dirty="0">
                <a:solidFill>
                  <a:schemeClr val="tx1"/>
                </a:solidFill>
                <a:effectLst/>
                <a:latin typeface="+mn-lt"/>
                <a:ea typeface="+mn-ea"/>
                <a:cs typeface="+mn-cs"/>
              </a:rPr>
              <a:t>、</a:t>
            </a:r>
            <a:r>
              <a:rPr lang="en-US" altLang="zh-TW" sz="1200" kern="1200" dirty="0">
                <a:solidFill>
                  <a:schemeClr val="tx1"/>
                </a:solidFill>
                <a:effectLst/>
                <a:latin typeface="+mn-lt"/>
                <a:ea typeface="+mn-ea"/>
                <a:cs typeface="+mn-cs"/>
              </a:rPr>
              <a:t>Obj loss </a:t>
            </a:r>
            <a:r>
              <a:rPr lang="zh-TW" altLang="zh-TW" sz="1200" kern="1200" dirty="0">
                <a:solidFill>
                  <a:schemeClr val="tx1"/>
                </a:solidFill>
                <a:effectLst/>
                <a:latin typeface="+mn-lt"/>
                <a:ea typeface="+mn-ea"/>
                <a:cs typeface="+mn-cs"/>
              </a:rPr>
              <a:t>和</a:t>
            </a:r>
            <a:r>
              <a:rPr lang="en-US" altLang="zh-TW" sz="1200" kern="1200" dirty="0">
                <a:solidFill>
                  <a:schemeClr val="tx1"/>
                </a:solidFill>
                <a:effectLst/>
                <a:latin typeface="+mn-lt"/>
                <a:ea typeface="+mn-ea"/>
                <a:cs typeface="+mn-cs"/>
              </a:rPr>
              <a:t> Class loss </a:t>
            </a:r>
            <a:r>
              <a:rPr lang="zh-TW" altLang="zh-TW" sz="1200" kern="1200" dirty="0">
                <a:solidFill>
                  <a:schemeClr val="tx1"/>
                </a:solidFill>
                <a:effectLst/>
                <a:latin typeface="+mn-lt"/>
                <a:ea typeface="+mn-ea"/>
                <a:cs typeface="+mn-cs"/>
              </a:rPr>
              <a:t>均顯著下降</a:t>
            </a:r>
            <a:r>
              <a:rPr lang="zh-TW" altLang="en-US" sz="1200" kern="1200" dirty="0">
                <a:solidFill>
                  <a:schemeClr val="tx1"/>
                </a:solidFill>
                <a:effectLst/>
                <a:latin typeface="+mn-lt"/>
                <a:ea typeface="+mn-ea"/>
                <a:cs typeface="+mn-cs"/>
              </a:rPr>
              <a:t>收斂</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顯示出模型在目標定位和檢測上的精確度不斷提升</a:t>
            </a:r>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38</a:t>
            </a:fld>
            <a:endParaRPr lang="zh-TW" altLang="en-US"/>
          </a:p>
        </p:txBody>
      </p:sp>
    </p:spTree>
    <p:extLst>
      <p:ext uri="{BB962C8B-B14F-4D97-AF65-F5344CB8AC3E}">
        <p14:creationId xmlns:p14="http://schemas.microsoft.com/office/powerpoint/2010/main" val="35206836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0" i="0" dirty="0">
                <a:solidFill>
                  <a:srgbClr val="999900"/>
                </a:solidFill>
                <a:effectLst/>
                <a:latin typeface="Courier New" panose="02070309020205020404" pitchFamily="49" charset="0"/>
              </a:rPr>
              <a:t>伊帕克</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en-US" altLang="zh-TW" sz="1200" kern="1200" dirty="0">
                <a:solidFill>
                  <a:schemeClr val="tx1"/>
                </a:solidFill>
                <a:effectLst/>
                <a:latin typeface="+mn-lt"/>
                <a:ea typeface="+mn-ea"/>
                <a:cs typeface="+mn-cs"/>
              </a:rPr>
              <a:t>YOLOv5 </a:t>
            </a:r>
            <a:r>
              <a:rPr lang="zh-TW" altLang="zh-TW" sz="1200" kern="1200" dirty="0">
                <a:solidFill>
                  <a:schemeClr val="tx1"/>
                </a:solidFill>
                <a:effectLst/>
                <a:latin typeface="+mn-lt"/>
                <a:ea typeface="+mn-ea"/>
                <a:cs typeface="+mn-cs"/>
              </a:rPr>
              <a:t>在訓練過程中具備自動停止功能，當準確率在指定的</a:t>
            </a:r>
            <a:r>
              <a:rPr lang="en-US" altLang="zh-TW" sz="1200" kern="1200" dirty="0">
                <a:solidFill>
                  <a:schemeClr val="tx1"/>
                </a:solidFill>
                <a:effectLst/>
                <a:latin typeface="+mn-lt"/>
                <a:ea typeface="+mn-ea"/>
                <a:cs typeface="+mn-cs"/>
              </a:rPr>
              <a:t> epochs </a:t>
            </a:r>
            <a:r>
              <a:rPr lang="zh-TW" altLang="zh-TW" sz="1200" kern="1200" dirty="0">
                <a:solidFill>
                  <a:schemeClr val="tx1"/>
                </a:solidFill>
                <a:effectLst/>
                <a:latin typeface="+mn-lt"/>
                <a:ea typeface="+mn-ea"/>
                <a:cs typeface="+mn-cs"/>
              </a:rPr>
              <a:t>中未有顯著提升時，訓練會自動終止，以節省計算資源並避免</a:t>
            </a:r>
            <a:r>
              <a:rPr lang="zh-TW" altLang="en-US" sz="1200" kern="1200" dirty="0">
                <a:solidFill>
                  <a:schemeClr val="tx1"/>
                </a:solidFill>
                <a:effectLst/>
                <a:latin typeface="+mn-lt"/>
                <a:ea typeface="+mn-ea"/>
                <a:cs typeface="+mn-cs"/>
              </a:rPr>
              <a:t> </a:t>
            </a:r>
            <a:r>
              <a:rPr lang="en-US" altLang="zh-TW" sz="1200" kern="1200" dirty="0">
                <a:solidFill>
                  <a:schemeClr val="tx1"/>
                </a:solidFill>
                <a:effectLst/>
                <a:latin typeface="+mn-lt"/>
                <a:ea typeface="+mn-ea"/>
                <a:cs typeface="+mn-cs"/>
              </a:rPr>
              <a:t>overfitting </a:t>
            </a:r>
            <a:r>
              <a:rPr lang="zh-TW" altLang="en-US" sz="1200" kern="1200" dirty="0">
                <a:solidFill>
                  <a:schemeClr val="tx1"/>
                </a:solidFill>
                <a:effectLst/>
                <a:latin typeface="+mn-lt"/>
                <a:ea typeface="+mn-ea"/>
                <a:cs typeface="+mn-cs"/>
              </a:rPr>
              <a:t>的狀況</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如表所示，在本實驗中，</a:t>
            </a:r>
            <a:r>
              <a:rPr lang="zh-TW" altLang="en-US" sz="1200" kern="1200" dirty="0">
                <a:solidFill>
                  <a:schemeClr val="tx1"/>
                </a:solidFill>
                <a:effectLst/>
                <a:latin typeface="+mn-lt"/>
                <a:ea typeface="+mn-ea"/>
                <a:cs typeface="+mn-cs"/>
              </a:rPr>
              <a:t>後門攻擊</a:t>
            </a:r>
            <a:r>
              <a:rPr lang="zh-TW" altLang="zh-TW" sz="1200" kern="1200" dirty="0">
                <a:solidFill>
                  <a:schemeClr val="tx1"/>
                </a:solidFill>
                <a:effectLst/>
                <a:latin typeface="+mn-lt"/>
                <a:ea typeface="+mn-ea"/>
                <a:cs typeface="+mn-cs"/>
              </a:rPr>
              <a:t>模型在第</a:t>
            </a:r>
            <a:r>
              <a:rPr lang="en-US" altLang="zh-TW" sz="1200" kern="1200" dirty="0">
                <a:solidFill>
                  <a:schemeClr val="tx1"/>
                </a:solidFill>
                <a:effectLst/>
                <a:latin typeface="+mn-lt"/>
                <a:ea typeface="+mn-ea"/>
                <a:cs typeface="+mn-cs"/>
              </a:rPr>
              <a:t> 284 </a:t>
            </a:r>
            <a:r>
              <a:rPr lang="zh-TW" altLang="zh-TW" sz="1200" kern="1200" dirty="0">
                <a:solidFill>
                  <a:schemeClr val="tx1"/>
                </a:solidFill>
                <a:effectLst/>
                <a:latin typeface="+mn-lt"/>
                <a:ea typeface="+mn-ea"/>
                <a:cs typeface="+mn-cs"/>
              </a:rPr>
              <a:t>個</a:t>
            </a:r>
            <a:r>
              <a:rPr lang="en-US" altLang="zh-TW" sz="1200" kern="1200" dirty="0">
                <a:solidFill>
                  <a:schemeClr val="tx1"/>
                </a:solidFill>
                <a:effectLst/>
                <a:latin typeface="+mn-lt"/>
                <a:ea typeface="+mn-ea"/>
                <a:cs typeface="+mn-cs"/>
              </a:rPr>
              <a:t> epochs </a:t>
            </a:r>
            <a:r>
              <a:rPr lang="zh-TW" altLang="zh-TW" sz="1200" kern="1200" dirty="0">
                <a:solidFill>
                  <a:schemeClr val="tx1"/>
                </a:solidFill>
                <a:effectLst/>
                <a:latin typeface="+mn-lt"/>
                <a:ea typeface="+mn-ea"/>
                <a:cs typeface="+mn-cs"/>
              </a:rPr>
              <a:t>時達到最佳</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這一最佳模型將用於後續實驗，分析實體環境下後門攻擊的效果。</a:t>
            </a:r>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39</a:t>
            </a:fld>
            <a:endParaRPr lang="zh-TW" altLang="en-US"/>
          </a:p>
        </p:txBody>
      </p:sp>
    </p:spTree>
    <p:extLst>
      <p:ext uri="{BB962C8B-B14F-4D97-AF65-F5344CB8AC3E}">
        <p14:creationId xmlns:p14="http://schemas.microsoft.com/office/powerpoint/2010/main" val="1640414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indent="304800" algn="just">
              <a:lnSpc>
                <a:spcPct val="150000"/>
              </a:lnSpc>
            </a:pPr>
            <a:r>
              <a:rPr lang="zh-TW" altLang="zh-TW" sz="1800" kern="100" dirty="0">
                <a:effectLst/>
                <a:latin typeface="Times New Roman" panose="02020603050405020304" pitchFamily="18" charset="0"/>
                <a:ea typeface="標楷體" panose="02010601000101010101" pitchFamily="2" charset="-120"/>
              </a:rPr>
              <a:t>神經網絡廣泛應用於各種系統中。</a:t>
            </a:r>
            <a:endParaRPr lang="en-US" altLang="zh-TW" sz="1800" kern="100" dirty="0">
              <a:effectLst/>
              <a:latin typeface="Times New Roman" panose="02020603050405020304" pitchFamily="18" charset="0"/>
              <a:ea typeface="標楷體" panose="02010601000101010101" pitchFamily="2" charset="-120"/>
            </a:endParaRPr>
          </a:p>
          <a:p>
            <a:pPr indent="304800" algn="just">
              <a:lnSpc>
                <a:spcPct val="150000"/>
              </a:lnSpc>
            </a:pPr>
            <a:endParaRPr lang="en-US" altLang="zh-TW" sz="1800" kern="100" dirty="0">
              <a:effectLst/>
              <a:latin typeface="Times New Roman" panose="02020603050405020304" pitchFamily="18" charset="0"/>
              <a:ea typeface="標楷體" panose="02010601000101010101" pitchFamily="2" charset="-120"/>
            </a:endParaRPr>
          </a:p>
          <a:p>
            <a:pPr indent="304800" algn="just">
              <a:lnSpc>
                <a:spcPct val="150000"/>
              </a:lnSpc>
            </a:pPr>
            <a:r>
              <a:rPr lang="zh-TW" altLang="zh-TW" sz="1800" kern="100" dirty="0">
                <a:effectLst/>
                <a:latin typeface="Times New Roman" panose="02020603050405020304" pitchFamily="18" charset="0"/>
                <a:ea typeface="標楷體" panose="02010601000101010101" pitchFamily="2" charset="-120"/>
              </a:rPr>
              <a:t>通過對大量數據的學習，能夠完成複雜的任務。</a:t>
            </a:r>
            <a:endParaRPr lang="en-US" altLang="zh-TW" sz="1800" kern="100" dirty="0">
              <a:effectLst/>
              <a:latin typeface="Times New Roman" panose="02020603050405020304" pitchFamily="18" charset="0"/>
              <a:ea typeface="標楷體" panose="02010601000101010101" pitchFamily="2" charset="-120"/>
            </a:endParaRPr>
          </a:p>
          <a:p>
            <a:pPr indent="304800" algn="just">
              <a:lnSpc>
                <a:spcPct val="150000"/>
              </a:lnSpc>
            </a:pPr>
            <a:r>
              <a:rPr lang="zh-TW" altLang="zh-TW" sz="1800" kern="100" dirty="0">
                <a:effectLst/>
                <a:latin typeface="Times New Roman" panose="02020603050405020304" pitchFamily="18" charset="0"/>
                <a:ea typeface="標楷體" panose="02010601000101010101" pitchFamily="2" charset="-120"/>
              </a:rPr>
              <a:t>神經網絡的應用涵蓋了許多領域，包括圖像識別、語音處理、自然語言理解、自動駕駛等。</a:t>
            </a:r>
            <a:endParaRPr lang="en-US" altLang="zh-TW" sz="1800" kern="100" dirty="0">
              <a:effectLst/>
              <a:latin typeface="Times New Roman" panose="02020603050405020304" pitchFamily="18" charset="0"/>
              <a:ea typeface="標楷體" panose="02010601000101010101" pitchFamily="2" charset="-120"/>
            </a:endParaRPr>
          </a:p>
          <a:p>
            <a:pPr indent="304800" algn="just">
              <a:lnSpc>
                <a:spcPct val="150000"/>
              </a:lnSpc>
            </a:pPr>
            <a:endParaRPr lang="en-US" altLang="zh-TW" sz="1800" kern="100" dirty="0">
              <a:effectLst/>
              <a:latin typeface="Times New Roman" panose="02020603050405020304" pitchFamily="18" charset="0"/>
              <a:ea typeface="標楷體" panose="02010601000101010101" pitchFamily="2" charset="-120"/>
            </a:endParaRPr>
          </a:p>
          <a:p>
            <a:pPr indent="304800" algn="just">
              <a:lnSpc>
                <a:spcPct val="150000"/>
              </a:lnSpc>
            </a:pPr>
            <a:r>
              <a:rPr lang="zh-TW" altLang="en-US" dirty="0"/>
              <a:t>根據神經網路的輸出結果，系統會做出決策，並實施具體操作</a:t>
            </a:r>
            <a:endParaRPr lang="en-US" altLang="zh-TW" dirty="0"/>
          </a:p>
          <a:p>
            <a:pPr indent="304800" algn="just">
              <a:lnSpc>
                <a:spcPct val="150000"/>
              </a:lnSpc>
            </a:pPr>
            <a:r>
              <a:rPr lang="zh-TW" altLang="en-US" dirty="0"/>
              <a:t>如對圖像進行分類、自駕車選擇行駛路徑、或語音助手給出回應。</a:t>
            </a:r>
            <a:endParaRPr lang="en-US" altLang="zh-TW" dirty="0"/>
          </a:p>
          <a:p>
            <a:pPr indent="304800" algn="just">
              <a:lnSpc>
                <a:spcPct val="150000"/>
              </a:lnSpc>
            </a:pPr>
            <a:endParaRPr lang="en-US" altLang="zh-TW" dirty="0"/>
          </a:p>
          <a:p>
            <a:pPr indent="304800" algn="just">
              <a:lnSpc>
                <a:spcPct val="150000"/>
              </a:lnSpc>
            </a:pPr>
            <a:r>
              <a:rPr lang="zh-TW" altLang="en-US" dirty="0"/>
              <a:t>因此神經網路的安全性至關重要</a:t>
            </a:r>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4</a:t>
            </a:fld>
            <a:endParaRPr lang="zh-TW" altLang="en-US"/>
          </a:p>
        </p:txBody>
      </p:sp>
    </p:spTree>
    <p:extLst>
      <p:ext uri="{BB962C8B-B14F-4D97-AF65-F5344CB8AC3E}">
        <p14:creationId xmlns:p14="http://schemas.microsoft.com/office/powerpoint/2010/main" val="31122534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a:solidFill>
                  <a:schemeClr val="tx1"/>
                </a:solidFill>
                <a:effectLst/>
                <a:latin typeface="+mn-lt"/>
                <a:ea typeface="+mn-ea"/>
                <a:cs typeface="+mn-cs"/>
              </a:rPr>
              <a:t>後</a:t>
            </a:r>
            <a:r>
              <a:rPr lang="zh-TW" altLang="zh-TW" sz="1200" kern="1200" dirty="0">
                <a:solidFill>
                  <a:schemeClr val="tx1"/>
                </a:solidFill>
                <a:effectLst/>
                <a:latin typeface="+mn-lt"/>
                <a:ea typeface="+mn-ea"/>
                <a:cs typeface="+mn-cs"/>
              </a:rPr>
              <a:t>門攻擊最佳模型在驗證集中的攻擊成功率達到 </a:t>
            </a:r>
            <a:r>
              <a:rPr lang="en-US" altLang="zh-TW" sz="1200" kern="1200" dirty="0">
                <a:solidFill>
                  <a:schemeClr val="tx1"/>
                </a:solidFill>
                <a:effectLst/>
                <a:latin typeface="+mn-lt"/>
                <a:ea typeface="+mn-ea"/>
                <a:cs typeface="+mn-cs"/>
              </a:rPr>
              <a:t>85%</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a:t>
            </a:r>
            <a:r>
              <a:rPr lang="en-US" altLang="zh-TW" sz="1200" kern="1200" dirty="0">
                <a:solidFill>
                  <a:schemeClr val="tx1"/>
                </a:solidFill>
                <a:effectLst/>
                <a:latin typeface="+mn-lt"/>
                <a:ea typeface="+mn-ea"/>
                <a:cs typeface="+mn-cs"/>
              </a:rPr>
              <a:t>649</a:t>
            </a:r>
            <a:r>
              <a:rPr lang="zh-TW" altLang="zh-TW" sz="1200" kern="1200" dirty="0">
                <a:solidFill>
                  <a:schemeClr val="tx1"/>
                </a:solidFill>
                <a:effectLst/>
                <a:latin typeface="+mn-lt"/>
                <a:ea typeface="+mn-ea"/>
                <a:cs typeface="+mn-cs"/>
              </a:rPr>
              <a:t>張驗證集中，</a:t>
            </a:r>
            <a:r>
              <a:rPr lang="en-US" altLang="zh-TW" sz="1200" kern="1200" dirty="0">
                <a:solidFill>
                  <a:schemeClr val="tx1"/>
                </a:solidFill>
                <a:effectLst/>
                <a:latin typeface="+mn-lt"/>
                <a:ea typeface="+mn-ea"/>
                <a:cs typeface="+mn-cs"/>
              </a:rPr>
              <a:t>552</a:t>
            </a:r>
            <a:r>
              <a:rPr lang="zh-TW" altLang="zh-TW" sz="1200" kern="1200" dirty="0">
                <a:solidFill>
                  <a:schemeClr val="tx1"/>
                </a:solidFill>
                <a:effectLst/>
                <a:latin typeface="+mn-lt"/>
                <a:ea typeface="+mn-ea"/>
                <a:cs typeface="+mn-cs"/>
              </a:rPr>
              <a:t>張帶有</a:t>
            </a:r>
            <a:r>
              <a:rPr lang="en-US" altLang="zh-TW" sz="1200" kern="1200" dirty="0">
                <a:solidFill>
                  <a:schemeClr val="tx1"/>
                </a:solidFill>
                <a:effectLst/>
                <a:latin typeface="+mn-lt"/>
                <a:ea typeface="+mn-ea"/>
                <a:cs typeface="+mn-cs"/>
              </a:rPr>
              <a:t>Trigger</a:t>
            </a:r>
            <a:r>
              <a:rPr lang="zh-TW" altLang="zh-TW" sz="1200" kern="1200" dirty="0">
                <a:solidFill>
                  <a:schemeClr val="tx1"/>
                </a:solidFill>
                <a:effectLst/>
                <a:latin typeface="+mn-lt"/>
                <a:ea typeface="+mn-ea"/>
                <a:cs typeface="+mn-cs"/>
              </a:rPr>
              <a:t>的圖像被錯誤的分類</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a:t>相比之下，模型在乾淨的圖像上，其準確率穩定在</a:t>
            </a:r>
            <a:r>
              <a:rPr lang="en-US" altLang="zh-TW" dirty="0"/>
              <a:t> 98 % </a:t>
            </a:r>
            <a:r>
              <a:rPr lang="zh-TW" altLang="zh-TW" dirty="0"/>
              <a:t>，</a:t>
            </a:r>
            <a:endParaRPr lang="en-US" altLang="zh-TW" dirty="0"/>
          </a:p>
          <a:p>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40</a:t>
            </a:fld>
            <a:endParaRPr lang="zh-TW" altLang="en-US"/>
          </a:p>
        </p:txBody>
      </p:sp>
    </p:spTree>
    <p:extLst>
      <p:ext uri="{BB962C8B-B14F-4D97-AF65-F5344CB8AC3E}">
        <p14:creationId xmlns:p14="http://schemas.microsoft.com/office/powerpoint/2010/main" val="13417920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這張圖為 </a:t>
            </a:r>
            <a:r>
              <a:rPr lang="zh-TW" altLang="zh-TW" sz="1200" kern="1200" dirty="0">
                <a:solidFill>
                  <a:schemeClr val="tx1"/>
                </a:solidFill>
                <a:effectLst/>
                <a:latin typeface="+mn-lt"/>
                <a:ea typeface="+mn-ea"/>
                <a:cs typeface="+mn-cs"/>
              </a:rPr>
              <a:t>乾淨</a:t>
            </a:r>
            <a:r>
              <a:rPr lang="zh-TW" altLang="en-US" sz="1200" kern="1200" dirty="0">
                <a:solidFill>
                  <a:schemeClr val="tx1"/>
                </a:solidFill>
                <a:effectLst/>
                <a:latin typeface="+mn-lt"/>
                <a:ea typeface="+mn-ea"/>
                <a:cs typeface="+mn-cs"/>
              </a:rPr>
              <a:t>正常</a:t>
            </a:r>
            <a:r>
              <a:rPr lang="zh-TW" altLang="zh-TW" sz="1200" kern="1200" dirty="0">
                <a:solidFill>
                  <a:schemeClr val="tx1"/>
                </a:solidFill>
                <a:effectLst/>
                <a:latin typeface="+mn-lt"/>
                <a:ea typeface="+mn-ea"/>
                <a:cs typeface="+mn-cs"/>
              </a:rPr>
              <a:t>的圖</a:t>
            </a:r>
            <a:r>
              <a:rPr lang="zh-TW" altLang="en-US" sz="1200" kern="1200" dirty="0">
                <a:solidFill>
                  <a:schemeClr val="tx1"/>
                </a:solidFill>
                <a:effectLst/>
                <a:latin typeface="+mn-lt"/>
                <a:ea typeface="+mn-ea"/>
                <a:cs typeface="+mn-cs"/>
              </a:rPr>
              <a:t>片 在後門攻擊最佳</a:t>
            </a:r>
            <a:r>
              <a:rPr lang="zh-TW" altLang="zh-TW" sz="1200" kern="1200" dirty="0">
                <a:solidFill>
                  <a:schemeClr val="tx1"/>
                </a:solidFill>
                <a:effectLst/>
                <a:latin typeface="+mn-lt"/>
                <a:ea typeface="+mn-ea"/>
                <a:cs typeface="+mn-cs"/>
              </a:rPr>
              <a:t>模型</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上</a:t>
            </a:r>
            <a:r>
              <a:rPr lang="zh-TW" altLang="en-US" sz="1200" kern="1200" dirty="0">
                <a:solidFill>
                  <a:schemeClr val="tx1"/>
                </a:solidFill>
                <a:effectLst/>
                <a:latin typeface="+mn-lt"/>
                <a:ea typeface="+mn-ea"/>
                <a:cs typeface="+mn-cs"/>
              </a:rPr>
              <a:t>的 </a:t>
            </a:r>
            <a:r>
              <a:rPr lang="en-US" altLang="zh-TW" sz="1200" kern="1200" dirty="0">
                <a:solidFill>
                  <a:schemeClr val="tx1"/>
                </a:solidFill>
                <a:effectLst/>
                <a:latin typeface="+mn-lt"/>
                <a:ea typeface="+mn-ea"/>
                <a:cs typeface="+mn-cs"/>
              </a:rPr>
              <a:t>confusion matrix</a:t>
            </a:r>
          </a:p>
          <a:p>
            <a:r>
              <a:rPr lang="zh-TW" altLang="en-US" sz="1200" kern="1200" dirty="0">
                <a:solidFill>
                  <a:schemeClr val="tx1"/>
                </a:solidFill>
                <a:effectLst/>
                <a:latin typeface="+mn-lt"/>
                <a:ea typeface="+mn-ea"/>
                <a:cs typeface="+mn-cs"/>
              </a:rPr>
              <a:t>在 限速</a:t>
            </a:r>
            <a:r>
              <a:rPr lang="en-US" altLang="zh-TW" sz="1200" kern="1200" dirty="0">
                <a:solidFill>
                  <a:schemeClr val="tx1"/>
                </a:solidFill>
                <a:effectLst/>
                <a:latin typeface="+mn-lt"/>
                <a:ea typeface="+mn-ea"/>
                <a:cs typeface="+mn-cs"/>
              </a:rPr>
              <a:t>30</a:t>
            </a:r>
            <a:r>
              <a:rPr lang="zh-TW" altLang="en-US" sz="1200" kern="1200" dirty="0">
                <a:solidFill>
                  <a:schemeClr val="tx1"/>
                </a:solidFill>
                <a:effectLst/>
                <a:latin typeface="+mn-lt"/>
                <a:ea typeface="+mn-ea"/>
                <a:cs typeface="+mn-cs"/>
              </a:rPr>
              <a:t>公里以及</a:t>
            </a:r>
            <a:r>
              <a:rPr lang="en-US" altLang="zh-TW" sz="1200" kern="1200" dirty="0">
                <a:solidFill>
                  <a:schemeClr val="tx1"/>
                </a:solidFill>
                <a:effectLst/>
                <a:latin typeface="+mn-lt"/>
                <a:ea typeface="+mn-ea"/>
                <a:cs typeface="+mn-cs"/>
              </a:rPr>
              <a:t>90</a:t>
            </a:r>
            <a:r>
              <a:rPr lang="zh-TW" altLang="en-US" sz="1200" kern="1200" dirty="0">
                <a:solidFill>
                  <a:schemeClr val="tx1"/>
                </a:solidFill>
                <a:effectLst/>
                <a:latin typeface="+mn-lt"/>
                <a:ea typeface="+mn-ea"/>
                <a:cs typeface="+mn-cs"/>
              </a:rPr>
              <a:t>公里的圖像中</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有</a:t>
            </a:r>
            <a:r>
              <a:rPr lang="en-US" altLang="zh-TW" sz="1200" kern="1200" dirty="0">
                <a:solidFill>
                  <a:schemeClr val="tx1"/>
                </a:solidFill>
                <a:effectLst/>
                <a:latin typeface="+mn-lt"/>
                <a:ea typeface="+mn-ea"/>
                <a:cs typeface="+mn-cs"/>
              </a:rPr>
              <a:t>99%</a:t>
            </a:r>
            <a:r>
              <a:rPr lang="zh-TW" altLang="en-US" sz="1200" kern="1200" dirty="0">
                <a:solidFill>
                  <a:schemeClr val="tx1"/>
                </a:solidFill>
                <a:effectLst/>
                <a:latin typeface="+mn-lt"/>
                <a:ea typeface="+mn-ea"/>
                <a:cs typeface="+mn-cs"/>
              </a:rPr>
              <a:t>的精準度</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整體的</a:t>
            </a:r>
            <a:r>
              <a:rPr lang="zh-TW" altLang="zh-TW" sz="1200" kern="1200" dirty="0">
                <a:solidFill>
                  <a:schemeClr val="tx1"/>
                </a:solidFill>
                <a:effectLst/>
                <a:latin typeface="+mn-lt"/>
                <a:ea typeface="+mn-ea"/>
                <a:cs typeface="+mn-cs"/>
              </a:rPr>
              <a:t>準確率穩定在</a:t>
            </a:r>
            <a:r>
              <a:rPr lang="en-US" altLang="zh-TW" sz="1200" kern="1200" dirty="0">
                <a:solidFill>
                  <a:schemeClr val="tx1"/>
                </a:solidFill>
                <a:effectLst/>
                <a:latin typeface="+mn-lt"/>
                <a:ea typeface="+mn-ea"/>
                <a:cs typeface="+mn-cs"/>
              </a:rPr>
              <a:t> 98 % </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endParaRPr lang="zh-TW" alt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41</a:t>
            </a:fld>
            <a:endParaRPr lang="zh-TW" altLang="en-US"/>
          </a:p>
        </p:txBody>
      </p:sp>
    </p:spTree>
    <p:extLst>
      <p:ext uri="{BB962C8B-B14F-4D97-AF65-F5344CB8AC3E}">
        <p14:creationId xmlns:p14="http://schemas.microsoft.com/office/powerpoint/2010/main" val="28180299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如這張圖所示 </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在大部分的圖片中</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皆能辨識成功</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這顯示了</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後門攻擊</a:t>
            </a:r>
            <a:r>
              <a:rPr lang="zh-TW" altLang="en-US" sz="1200" kern="1200" dirty="0">
                <a:solidFill>
                  <a:schemeClr val="tx1"/>
                </a:solidFill>
                <a:effectLst/>
                <a:latin typeface="+mn-lt"/>
                <a:ea typeface="+mn-ea"/>
                <a:cs typeface="+mn-cs"/>
              </a:rPr>
              <a:t>的特性</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在乾淨正常的圖片中</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後門攻擊無法被察覺</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42</a:t>
            </a:fld>
            <a:endParaRPr lang="zh-TW" altLang="en-US"/>
          </a:p>
        </p:txBody>
      </p:sp>
    </p:spTree>
    <p:extLst>
      <p:ext uri="{BB962C8B-B14F-4D97-AF65-F5344CB8AC3E}">
        <p14:creationId xmlns:p14="http://schemas.microsoft.com/office/powerpoint/2010/main" val="11717776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這張圖為 帶有觸發器 </a:t>
            </a:r>
            <a:r>
              <a:rPr lang="zh-TW" altLang="zh-TW" sz="1200" kern="1200" dirty="0">
                <a:solidFill>
                  <a:schemeClr val="tx1"/>
                </a:solidFill>
                <a:effectLst/>
                <a:latin typeface="+mn-lt"/>
                <a:ea typeface="+mn-ea"/>
                <a:cs typeface="+mn-cs"/>
              </a:rPr>
              <a:t>的圖</a:t>
            </a:r>
            <a:r>
              <a:rPr lang="zh-TW" altLang="en-US" sz="1200" kern="1200" dirty="0">
                <a:solidFill>
                  <a:schemeClr val="tx1"/>
                </a:solidFill>
                <a:effectLst/>
                <a:latin typeface="+mn-lt"/>
                <a:ea typeface="+mn-ea"/>
                <a:cs typeface="+mn-cs"/>
              </a:rPr>
              <a:t>片 在後門攻擊最佳</a:t>
            </a:r>
            <a:r>
              <a:rPr lang="zh-TW" altLang="zh-TW" sz="1200" kern="1200" dirty="0">
                <a:solidFill>
                  <a:schemeClr val="tx1"/>
                </a:solidFill>
                <a:effectLst/>
                <a:latin typeface="+mn-lt"/>
                <a:ea typeface="+mn-ea"/>
                <a:cs typeface="+mn-cs"/>
              </a:rPr>
              <a:t>模型</a:t>
            </a:r>
            <a:r>
              <a:rPr lang="zh-TW" altLang="en-US" sz="1200" kern="1200" dirty="0">
                <a:solidFill>
                  <a:schemeClr val="tx1"/>
                </a:solidFill>
                <a:effectLst/>
                <a:latin typeface="+mn-lt"/>
                <a:ea typeface="+mn-ea"/>
                <a:cs typeface="+mn-cs"/>
              </a:rPr>
              <a:t> </a:t>
            </a:r>
            <a:r>
              <a:rPr lang="zh-TW" altLang="zh-TW" sz="1200" kern="1200" dirty="0">
                <a:solidFill>
                  <a:schemeClr val="tx1"/>
                </a:solidFill>
                <a:effectLst/>
                <a:latin typeface="+mn-lt"/>
                <a:ea typeface="+mn-ea"/>
                <a:cs typeface="+mn-cs"/>
              </a:rPr>
              <a:t>上</a:t>
            </a:r>
            <a:r>
              <a:rPr lang="zh-TW" altLang="en-US" sz="1200" kern="1200" dirty="0">
                <a:solidFill>
                  <a:schemeClr val="tx1"/>
                </a:solidFill>
                <a:effectLst/>
                <a:latin typeface="+mn-lt"/>
                <a:ea typeface="+mn-ea"/>
                <a:cs typeface="+mn-cs"/>
              </a:rPr>
              <a:t>的 </a:t>
            </a:r>
            <a:r>
              <a:rPr lang="en-US" altLang="zh-TW" sz="1200" kern="1200" dirty="0">
                <a:solidFill>
                  <a:schemeClr val="tx1"/>
                </a:solidFill>
                <a:effectLst/>
                <a:latin typeface="+mn-lt"/>
                <a:ea typeface="+mn-ea"/>
                <a:cs typeface="+mn-cs"/>
              </a:rPr>
              <a:t>confusion matrix</a:t>
            </a: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攻</a:t>
            </a:r>
            <a:r>
              <a:rPr lang="zh-TW" altLang="zh-TW" sz="1200" kern="1200" dirty="0">
                <a:solidFill>
                  <a:schemeClr val="tx1"/>
                </a:solidFill>
                <a:effectLst/>
                <a:latin typeface="+mn-lt"/>
                <a:ea typeface="+mn-ea"/>
                <a:cs typeface="+mn-cs"/>
              </a:rPr>
              <a:t>擊成功率達到 </a:t>
            </a:r>
            <a:r>
              <a:rPr lang="en-US" altLang="zh-TW" sz="1200" kern="1200" dirty="0">
                <a:solidFill>
                  <a:schemeClr val="tx1"/>
                </a:solidFill>
                <a:effectLst/>
                <a:latin typeface="+mn-lt"/>
                <a:ea typeface="+mn-ea"/>
                <a:cs typeface="+mn-cs"/>
              </a:rPr>
              <a:t>85%</a:t>
            </a:r>
          </a:p>
          <a:p>
            <a:r>
              <a:rPr lang="zh-TW" altLang="en-US" sz="1200" kern="1200" dirty="0">
                <a:solidFill>
                  <a:schemeClr val="tx1"/>
                </a:solidFill>
                <a:effectLst/>
                <a:latin typeface="+mn-lt"/>
                <a:ea typeface="+mn-ea"/>
                <a:cs typeface="+mn-cs"/>
              </a:rPr>
              <a:t>只有少數帶有觸發器的圖片會被辨識為原始的正確的類別</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43</a:t>
            </a:fld>
            <a:endParaRPr lang="zh-TW" altLang="en-US"/>
          </a:p>
        </p:txBody>
      </p:sp>
    </p:spTree>
    <p:extLst>
      <p:ext uri="{BB962C8B-B14F-4D97-AF65-F5344CB8AC3E}">
        <p14:creationId xmlns:p14="http://schemas.microsoft.com/office/powerpoint/2010/main" val="5138066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如圖所示 </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大部分帶有觸發器的圖片</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皆會辨識錯誤成 攻擊者指定的</a:t>
            </a:r>
            <a:r>
              <a:rPr lang="en-US" altLang="zh-TW" sz="1200" kern="1200" dirty="0">
                <a:solidFill>
                  <a:schemeClr val="tx1"/>
                </a:solidFill>
                <a:effectLst/>
                <a:latin typeface="+mn-lt"/>
                <a:ea typeface="+mn-ea"/>
                <a:cs typeface="+mn-cs"/>
              </a:rPr>
              <a:t>target label</a:t>
            </a: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這顯示了後門攻擊對模型性能的顯著影響</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44</a:t>
            </a:fld>
            <a:endParaRPr lang="zh-TW" altLang="en-US"/>
          </a:p>
        </p:txBody>
      </p:sp>
    </p:spTree>
    <p:extLst>
      <p:ext uri="{BB962C8B-B14F-4D97-AF65-F5344CB8AC3E}">
        <p14:creationId xmlns:p14="http://schemas.microsoft.com/office/powerpoint/2010/main" val="16979878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在本實驗中，我們將注入後門攻擊的路牌辨識模型應用於</a:t>
            </a:r>
            <a:r>
              <a:rPr lang="en-US" altLang="zh-TW" sz="1200" kern="1200" dirty="0">
                <a:solidFill>
                  <a:schemeClr val="tx1"/>
                </a:solidFill>
                <a:effectLst/>
                <a:latin typeface="+mn-lt"/>
                <a:ea typeface="+mn-ea"/>
                <a:cs typeface="+mn-cs"/>
              </a:rPr>
              <a:t> Carla </a:t>
            </a:r>
            <a:r>
              <a:rPr lang="zh-TW" altLang="zh-TW" sz="1200" kern="1200" dirty="0">
                <a:solidFill>
                  <a:schemeClr val="tx1"/>
                </a:solidFill>
                <a:effectLst/>
                <a:latin typeface="+mn-lt"/>
                <a:ea typeface="+mn-ea"/>
                <a:cs typeface="+mn-cs"/>
              </a:rPr>
              <a:t>模擬器中，</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以檢測其在實際駕駛情況下的效果。</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我們透過相機鏡頭擷取行駛畫面，並且將</a:t>
            </a:r>
            <a:r>
              <a:rPr lang="zh-TW" altLang="en-US" sz="1200" kern="1200" dirty="0">
                <a:solidFill>
                  <a:schemeClr val="tx1"/>
                </a:solidFill>
                <a:effectLst/>
                <a:latin typeface="+mn-lt"/>
                <a:ea typeface="+mn-ea"/>
                <a:cs typeface="+mn-cs"/>
              </a:rPr>
              <a:t>畫面</a:t>
            </a:r>
            <a:r>
              <a:rPr lang="zh-TW" altLang="zh-TW" sz="1200" kern="1200" dirty="0">
                <a:solidFill>
                  <a:schemeClr val="tx1"/>
                </a:solidFill>
                <a:effectLst/>
                <a:latin typeface="+mn-lt"/>
                <a:ea typeface="+mn-ea"/>
                <a:cs typeface="+mn-cs"/>
              </a:rPr>
              <a:t>輸入模型進行偵測。</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我們將車子設定為自動駕駛模式，</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車速上限為 </a:t>
            </a:r>
            <a:r>
              <a:rPr lang="en-US" altLang="zh-TW" sz="1200" kern="1200" dirty="0">
                <a:solidFill>
                  <a:schemeClr val="tx1"/>
                </a:solidFill>
                <a:effectLst/>
                <a:latin typeface="+mn-lt"/>
                <a:ea typeface="+mn-ea"/>
                <a:cs typeface="+mn-cs"/>
              </a:rPr>
              <a:t>50km/h</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並選擇</a:t>
            </a:r>
            <a:r>
              <a:rPr lang="en-US" altLang="zh-TW" sz="1200" kern="1200" dirty="0">
                <a:solidFill>
                  <a:schemeClr val="tx1"/>
                </a:solidFill>
                <a:effectLst/>
                <a:latin typeface="+mn-lt"/>
                <a:ea typeface="+mn-ea"/>
                <a:cs typeface="+mn-cs"/>
              </a:rPr>
              <a:t> Town 2</a:t>
            </a:r>
            <a:r>
              <a:rPr lang="zh-TW" altLang="zh-TW" sz="1200" kern="1200" dirty="0">
                <a:solidFill>
                  <a:schemeClr val="tx1"/>
                </a:solidFill>
                <a:effectLst/>
                <a:latin typeface="+mn-lt"/>
                <a:ea typeface="+mn-ea"/>
                <a:cs typeface="+mn-cs"/>
              </a:rPr>
              <a:t>作為實驗的地圖。</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實驗中共採用了四種不同的場景，分別是晴天、白天下雨天、陰天以及陰天下雨，</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以及兩種不同相機視角，分別是正面視角以及向路旁</a:t>
            </a:r>
            <a:r>
              <a:rPr lang="en-US" altLang="zh-TW" sz="1200" kern="1200" dirty="0">
                <a:solidFill>
                  <a:schemeClr val="tx1"/>
                </a:solidFill>
                <a:effectLst/>
                <a:latin typeface="+mn-lt"/>
                <a:ea typeface="+mn-ea"/>
                <a:cs typeface="+mn-cs"/>
              </a:rPr>
              <a:t>45</a:t>
            </a:r>
            <a:r>
              <a:rPr lang="zh-TW" altLang="zh-TW" sz="1200" kern="1200" dirty="0">
                <a:solidFill>
                  <a:schemeClr val="tx1"/>
                </a:solidFill>
                <a:effectLst/>
                <a:latin typeface="+mn-lt"/>
                <a:ea typeface="+mn-ea"/>
                <a:cs typeface="+mn-cs"/>
              </a:rPr>
              <a:t>度角，以觀察環境因素對攻擊效果的影響。</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路牌辨識模型使用前面得到的最佳模型</a:t>
            </a:r>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45</a:t>
            </a:fld>
            <a:endParaRPr lang="zh-TW" altLang="en-US"/>
          </a:p>
        </p:txBody>
      </p:sp>
    </p:spTree>
    <p:extLst>
      <p:ext uri="{BB962C8B-B14F-4D97-AF65-F5344CB8AC3E}">
        <p14:creationId xmlns:p14="http://schemas.microsoft.com/office/powerpoint/2010/main" val="6966356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zh-TW" sz="1200" kern="1200" dirty="0">
                <a:solidFill>
                  <a:schemeClr val="tx1"/>
                </a:solidFill>
                <a:effectLst/>
                <a:latin typeface="+mn-lt"/>
                <a:ea typeface="+mn-ea"/>
                <a:cs typeface="+mn-cs"/>
              </a:rPr>
              <a:t>首先，我們將</a:t>
            </a:r>
            <a:r>
              <a:rPr lang="en-US" altLang="zh-TW" sz="1200" kern="1200" dirty="0">
                <a:solidFill>
                  <a:schemeClr val="tx1"/>
                </a:solidFill>
                <a:effectLst/>
                <a:latin typeface="+mn-lt"/>
                <a:ea typeface="+mn-ea"/>
                <a:cs typeface="+mn-cs"/>
              </a:rPr>
              <a:t>Carla</a:t>
            </a:r>
            <a:r>
              <a:rPr lang="zh-TW" altLang="zh-TW" sz="1200" kern="1200" dirty="0">
                <a:solidFill>
                  <a:schemeClr val="tx1"/>
                </a:solidFill>
                <a:effectLst/>
                <a:latin typeface="+mn-lt"/>
                <a:ea typeface="+mn-ea"/>
                <a:cs typeface="+mn-cs"/>
              </a:rPr>
              <a:t>模擬器中的相機視角架設在汽車擋風玻璃上，</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以模擬駕駛員的視角，</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實驗結果如表格所示。</a:t>
            </a:r>
            <a:endParaRPr lang="en-US" altLang="zh-TW" sz="1200" kern="1200" dirty="0">
              <a:solidFill>
                <a:schemeClr val="tx1"/>
              </a:solidFill>
              <a:effectLst/>
              <a:latin typeface="+mn-lt"/>
              <a:ea typeface="+mn-ea"/>
              <a:cs typeface="+mn-cs"/>
            </a:endParaRPr>
          </a:p>
          <a:p>
            <a:r>
              <a:rPr lang="zh-TW" altLang="en-US" dirty="0"/>
              <a:t>當表格中的 </a:t>
            </a:r>
            <a:r>
              <a:rPr lang="en" altLang="zh-TW" b="1" dirty="0"/>
              <a:t>Trigger</a:t>
            </a:r>
            <a:r>
              <a:rPr lang="en" altLang="zh-TW" dirty="0"/>
              <a:t> </a:t>
            </a:r>
            <a:r>
              <a:rPr lang="zh-TW" altLang="en-US" dirty="0"/>
              <a:t>這欄標示為「</a:t>
            </a:r>
            <a:r>
              <a:rPr lang="en" altLang="zh-TW" dirty="0"/>
              <a:t>Y</a:t>
            </a:r>
            <a:r>
              <a:rPr lang="zh-TW" altLang="en" dirty="0"/>
              <a:t>」</a:t>
            </a:r>
            <a:r>
              <a:rPr lang="zh-TW" altLang="en-US" dirty="0"/>
              <a:t>時，表示此時的交通號誌是有植入了後門攻擊觸發條件的觸發器的。</a:t>
            </a:r>
            <a:endParaRPr lang="en-US" altLang="zh-TW" dirty="0"/>
          </a:p>
          <a:p>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46</a:t>
            </a:fld>
            <a:endParaRPr lang="zh-TW" altLang="en-US"/>
          </a:p>
        </p:txBody>
      </p:sp>
    </p:spTree>
    <p:extLst>
      <p:ext uri="{BB962C8B-B14F-4D97-AF65-F5344CB8AC3E}">
        <p14:creationId xmlns:p14="http://schemas.microsoft.com/office/powerpoint/2010/main" val="3378133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接著，我們將</a:t>
            </a:r>
            <a:r>
              <a:rPr lang="en-US" altLang="zh-TW" sz="1200" kern="1200" dirty="0">
                <a:solidFill>
                  <a:schemeClr val="tx1"/>
                </a:solidFill>
                <a:effectLst/>
                <a:latin typeface="+mn-lt"/>
                <a:ea typeface="+mn-ea"/>
                <a:cs typeface="+mn-cs"/>
              </a:rPr>
              <a:t>Carla</a:t>
            </a:r>
            <a:r>
              <a:rPr lang="zh-TW" altLang="zh-TW" sz="1200" kern="1200" dirty="0">
                <a:solidFill>
                  <a:schemeClr val="tx1"/>
                </a:solidFill>
                <a:effectLst/>
                <a:latin typeface="+mn-lt"/>
                <a:ea typeface="+mn-ea"/>
                <a:cs typeface="+mn-cs"/>
              </a:rPr>
              <a:t>模擬器中的相機視角架設在汽車擋風玻璃上，並將其向道路</a:t>
            </a:r>
            <a:r>
              <a:rPr lang="zh-TW" altLang="en-US" sz="1200" kern="1200" dirty="0">
                <a:solidFill>
                  <a:schemeClr val="tx1"/>
                </a:solidFill>
                <a:effectLst/>
                <a:latin typeface="+mn-lt"/>
                <a:ea typeface="+mn-ea"/>
                <a:cs typeface="+mn-cs"/>
              </a:rPr>
              <a:t>右方</a:t>
            </a:r>
            <a:r>
              <a:rPr lang="zh-TW" altLang="zh-TW" sz="1200" kern="1200" dirty="0">
                <a:solidFill>
                  <a:schemeClr val="tx1"/>
                </a:solidFill>
                <a:effectLst/>
                <a:latin typeface="+mn-lt"/>
                <a:ea typeface="+mn-ea"/>
                <a:cs typeface="+mn-cs"/>
              </a:rPr>
              <a:t>轉動</a:t>
            </a:r>
            <a:r>
              <a:rPr lang="en-US" altLang="zh-TW" sz="1200" kern="1200" dirty="0">
                <a:solidFill>
                  <a:schemeClr val="tx1"/>
                </a:solidFill>
                <a:effectLst/>
                <a:latin typeface="+mn-lt"/>
                <a:ea typeface="+mn-ea"/>
                <a:cs typeface="+mn-cs"/>
              </a:rPr>
              <a:t>45</a:t>
            </a:r>
            <a:r>
              <a:rPr lang="zh-TW" altLang="zh-TW" sz="1200" kern="1200" dirty="0">
                <a:solidFill>
                  <a:schemeClr val="tx1"/>
                </a:solidFill>
                <a:effectLst/>
                <a:latin typeface="+mn-lt"/>
                <a:ea typeface="+mn-ea"/>
                <a:cs typeface="+mn-cs"/>
              </a:rPr>
              <a:t>度，以模擬不同角度的駕駛員視角。</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在不同天氣條件下</a:t>
            </a:r>
            <a:r>
              <a:rPr lang="zh-TW" altLang="en-US" sz="1200" kern="1200" dirty="0">
                <a:solidFill>
                  <a:schemeClr val="tx1"/>
                </a:solidFill>
                <a:effectLst/>
                <a:latin typeface="+mn-lt"/>
                <a:ea typeface="+mn-ea"/>
                <a:cs typeface="+mn-cs"/>
              </a:rPr>
              <a:t>的結果如表</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我們將兩種相機角度條件下的數值用長條圖來做比較</a:t>
            </a:r>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47</a:t>
            </a:fld>
            <a:endParaRPr lang="zh-TW" altLang="en-US"/>
          </a:p>
        </p:txBody>
      </p:sp>
    </p:spTree>
    <p:extLst>
      <p:ext uri="{BB962C8B-B14F-4D97-AF65-F5344CB8AC3E}">
        <p14:creationId xmlns:p14="http://schemas.microsoft.com/office/powerpoint/2010/main" val="1285396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zh-TW" altLang="en-US" dirty="0"/>
              <a:t>這張圖展示了在不同天氣條件下，乾淨模型與中毒模型的分類準確率及後門攻擊成功率。</a:t>
            </a:r>
            <a:endParaRPr lang="en-US" altLang="zh-TW" dirty="0"/>
          </a:p>
          <a:p>
            <a:r>
              <a:rPr lang="zh-TW" altLang="en-US" dirty="0"/>
              <a:t>圖中的</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a:t>藍色代表</a:t>
            </a:r>
            <a:r>
              <a:rPr lang="zh-TW" altLang="en-US" dirty="0"/>
              <a:t>乾淨模型的分類準確率，結果顯示，即便在陰天和下雨條件下，乾淨模型的分類精度仍然非常高，保持在</a:t>
            </a:r>
            <a:r>
              <a:rPr lang="en-US" altLang="zh-TW" dirty="0"/>
              <a:t>97%-99%</a:t>
            </a:r>
            <a:r>
              <a:rPr lang="zh-TW" altLang="en-US" dirty="0"/>
              <a:t>之間。</a:t>
            </a:r>
            <a:endParaRPr lang="en-US" altLang="zh-TW" dirty="0"/>
          </a:p>
          <a:p>
            <a:endParaRPr lang="zh-TW" altLang="en-US" dirty="0"/>
          </a:p>
          <a:p>
            <a:r>
              <a:rPr lang="zh-TW" altLang="en-US" b="1" dirty="0"/>
              <a:t>橘色為</a:t>
            </a:r>
            <a:r>
              <a:rPr lang="zh-TW" altLang="en-US" dirty="0"/>
              <a:t>：中毒模型的分類準確率，當模型被後門攻擊污染時，乾淨的圖片的分類準確率有所下降，</a:t>
            </a:r>
            <a:endParaRPr lang="en-US" altLang="zh-TW" dirty="0"/>
          </a:p>
          <a:p>
            <a:r>
              <a:rPr lang="zh-TW" altLang="en-US" dirty="0"/>
              <a:t>但下降幅度不多 分類準確率維持在</a:t>
            </a:r>
            <a:r>
              <a:rPr lang="en-US" altLang="zh-TW" dirty="0"/>
              <a:t>90</a:t>
            </a:r>
            <a:r>
              <a:rPr lang="zh-TW" altLang="en-US" dirty="0"/>
              <a:t>％上下 </a:t>
            </a:r>
            <a:endParaRPr lang="en-US" altLang="zh-TW" dirty="0"/>
          </a:p>
          <a:p>
            <a:r>
              <a:rPr lang="zh-TW" altLang="en-US" dirty="0"/>
              <a:t>這顯示了後門攻擊的特型 在乾淨圖片中還是會保持一定程度的準確率</a:t>
            </a:r>
            <a:endParaRPr lang="en-US" altLang="zh-TW" b="0" dirty="0"/>
          </a:p>
          <a:p>
            <a:pPr>
              <a:buFont typeface="Arial" panose="020B0604020202020204" pitchFamily="34" charset="0"/>
              <a:buChar char="•"/>
            </a:pPr>
            <a:r>
              <a:rPr lang="zh-TW" altLang="en-US" b="1" dirty="0"/>
              <a:t>灰色和黃色代表</a:t>
            </a:r>
            <a:r>
              <a:rPr lang="zh-TW" altLang="en-US" dirty="0"/>
              <a:t>後門攻擊成功率。</a:t>
            </a:r>
            <a:r>
              <a:rPr lang="zh-TW" altLang="en-US" b="1" dirty="0"/>
              <a:t>灰色</a:t>
            </a:r>
            <a:r>
              <a:rPr lang="zh-TW" altLang="en-US" dirty="0"/>
              <a:t>為正面角度的攻擊成功率，而</a:t>
            </a:r>
            <a:r>
              <a:rPr lang="zh-TW" altLang="en-US" b="1" dirty="0"/>
              <a:t>黃色為</a:t>
            </a:r>
            <a:r>
              <a:rPr lang="en-US" altLang="zh-TW" dirty="0"/>
              <a:t>45</a:t>
            </a:r>
            <a:r>
              <a:rPr lang="zh-TW" altLang="en-US" dirty="0"/>
              <a:t>度角視角的攻擊成功率。</a:t>
            </a:r>
            <a:endParaRPr lang="en-US" altLang="zh-TW" dirty="0"/>
          </a:p>
          <a:p>
            <a:pPr>
              <a:buFont typeface="Arial" panose="020B0604020202020204" pitchFamily="34" charset="0"/>
              <a:buChar char="•"/>
            </a:pPr>
            <a:r>
              <a:rPr lang="zh-TW" altLang="en-US" dirty="0"/>
              <a:t>與最左邊的數位層面相比 四種天氣情況的攻擊成功率 都有下降</a:t>
            </a:r>
            <a:endParaRPr lang="en-US" altLang="zh-TW" dirty="0"/>
          </a:p>
          <a:p>
            <a:pPr>
              <a:buFont typeface="Arial" panose="020B0604020202020204" pitchFamily="34" charset="0"/>
              <a:buChar char="•"/>
            </a:pPr>
            <a:r>
              <a:rPr lang="zh-TW" altLang="en-US" dirty="0"/>
              <a:t>特別是在陰天且下雨的複合條件下，攻擊成功率最低，只有</a:t>
            </a:r>
            <a:r>
              <a:rPr lang="en-US" altLang="zh-TW" dirty="0"/>
              <a:t>58%</a:t>
            </a:r>
            <a:r>
              <a:rPr lang="zh-TW" altLang="en-US" dirty="0"/>
              <a:t>。</a:t>
            </a:r>
          </a:p>
          <a:p>
            <a:r>
              <a:rPr lang="zh-TW" altLang="en-US" dirty="0"/>
              <a:t>這張圖反映出環境因素對於後門攻擊成效的影響，尤其是在下雨和陰天的天氣下，攻擊成功率顯著降低，這可能是因為天氣條件降低了觸發器的可見性，減少了攻擊的有效性。</a:t>
            </a:r>
          </a:p>
          <a:p>
            <a:endParaRPr kumimoji="1" lang="zh-TW" altLang="en-US"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48</a:t>
            </a:fld>
            <a:endParaRPr lang="zh-TW" altLang="en-US"/>
          </a:p>
        </p:txBody>
      </p:sp>
    </p:spTree>
    <p:extLst>
      <p:ext uri="{BB962C8B-B14F-4D97-AF65-F5344CB8AC3E}">
        <p14:creationId xmlns:p14="http://schemas.microsoft.com/office/powerpoint/2010/main" val="31546951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a:solidFill>
                  <a:schemeClr val="tx1"/>
                </a:solidFill>
                <a:effectLst/>
                <a:latin typeface="+mn-lt"/>
                <a:ea typeface="+mn-ea"/>
                <a:cs typeface="+mn-cs"/>
              </a:rPr>
              <a:t>接著我們將討論在不同天氣情況下的攻擊失敗原因</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在天氣晴朗的情況下，正面角度的後門攻擊成功率達到</a:t>
            </a:r>
            <a:r>
              <a:rPr lang="en-US" altLang="zh-TW" sz="1200" kern="1200" dirty="0">
                <a:solidFill>
                  <a:schemeClr val="tx1"/>
                </a:solidFill>
                <a:effectLst/>
                <a:latin typeface="+mn-lt"/>
                <a:ea typeface="+mn-ea"/>
                <a:cs typeface="+mn-cs"/>
              </a:rPr>
              <a:t> 72%</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從影片的</a:t>
            </a:r>
            <a:r>
              <a:rPr lang="zh-TW" altLang="en-US" sz="1200" kern="1200" dirty="0">
                <a:solidFill>
                  <a:schemeClr val="tx1"/>
                </a:solidFill>
                <a:effectLst/>
                <a:latin typeface="+mn-lt"/>
                <a:ea typeface="+mn-ea"/>
                <a:cs typeface="+mn-cs"/>
              </a:rPr>
              <a:t>每個</a:t>
            </a:r>
            <a:r>
              <a:rPr lang="en-US" altLang="zh-TW" sz="1200" kern="1200" dirty="0">
                <a:solidFill>
                  <a:schemeClr val="tx1"/>
                </a:solidFill>
                <a:effectLst/>
                <a:latin typeface="+mn-lt"/>
                <a:ea typeface="+mn-ea"/>
                <a:cs typeface="+mn-cs"/>
              </a:rPr>
              <a:t>frame </a:t>
            </a:r>
            <a:r>
              <a:rPr lang="zh-TW" altLang="zh-TW" sz="1200" kern="1200" dirty="0">
                <a:solidFill>
                  <a:schemeClr val="tx1"/>
                </a:solidFill>
                <a:effectLst/>
                <a:latin typeface="+mn-lt"/>
                <a:ea typeface="+mn-ea"/>
                <a:cs typeface="+mn-cs"/>
              </a:rPr>
              <a:t>中可以觀察到，</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攻擊失敗的情況大多發生在車子與路牌距離較遠的情況下，</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如圖</a:t>
            </a:r>
            <a:r>
              <a:rPr lang="en-US" altLang="zh-TW" sz="1200" kern="1200" dirty="0">
                <a:solidFill>
                  <a:schemeClr val="tx1"/>
                </a:solidFill>
                <a:effectLst/>
                <a:latin typeface="+mn-lt"/>
                <a:ea typeface="+mn-ea"/>
                <a:cs typeface="+mn-cs"/>
              </a:rPr>
              <a:t>a b </a:t>
            </a:r>
            <a:r>
              <a:rPr lang="zh-TW" altLang="en-US" sz="1200" kern="1200" dirty="0">
                <a:solidFill>
                  <a:schemeClr val="tx1"/>
                </a:solidFill>
                <a:effectLst/>
                <a:latin typeface="+mn-lt"/>
                <a:ea typeface="+mn-ea"/>
                <a:cs typeface="+mn-cs"/>
              </a:rPr>
              <a:t>所示在距離較遠時攻擊成功跟攻擊失敗都有可能發生</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dirty="0"/>
              <a:t>在近距離時 如圖</a:t>
            </a:r>
            <a:r>
              <a:rPr lang="en-US" altLang="zh-TW" dirty="0"/>
              <a:t>c</a:t>
            </a:r>
          </a:p>
          <a:p>
            <a:r>
              <a:rPr lang="zh-TW" altLang="en-US" dirty="0"/>
              <a:t>基本上都會攻擊成功</a:t>
            </a:r>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49</a:t>
            </a:fld>
            <a:endParaRPr lang="zh-TW" altLang="en-US"/>
          </a:p>
        </p:txBody>
      </p:sp>
    </p:spTree>
    <p:extLst>
      <p:ext uri="{BB962C8B-B14F-4D97-AF65-F5344CB8AC3E}">
        <p14:creationId xmlns:p14="http://schemas.microsoft.com/office/powerpoint/2010/main" val="2338851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神經網路攻擊是指 針對深度學習模型的一種惡意攻擊方式，</a:t>
            </a:r>
            <a:endParaRPr lang="en-US" altLang="zh-TW" dirty="0"/>
          </a:p>
          <a:p>
            <a:endParaRPr lang="en-US" altLang="zh-TW" dirty="0"/>
          </a:p>
          <a:p>
            <a:r>
              <a:rPr lang="zh-TW" altLang="en-US" dirty="0"/>
              <a:t>在通過有意識地操控輸入數據或模型結構來破壞模型的正常運行。</a:t>
            </a:r>
            <a:endParaRPr lang="en-US" altLang="zh-TW" dirty="0"/>
          </a:p>
          <a:p>
            <a:r>
              <a:rPr lang="zh-TW" altLang="en-US" dirty="0"/>
              <a:t>這類攻擊可以分為多種形式，</a:t>
            </a:r>
            <a:endParaRPr lang="en-US" altLang="zh-TW" dirty="0"/>
          </a:p>
          <a:p>
            <a:r>
              <a:rPr lang="zh-TW" altLang="en-US" dirty="0"/>
              <a:t>主要有對抗性攻擊、後門攻擊和模型中毒。</a:t>
            </a:r>
            <a:endParaRPr lang="en-US" altLang="zh-TW" dirty="0"/>
          </a:p>
          <a:p>
            <a:endParaRPr lang="en-US" altLang="zh-TW" dirty="0"/>
          </a:p>
          <a:p>
            <a:r>
              <a:rPr lang="zh-TW" altLang="en-US" b="1" dirty="0"/>
              <a:t>對抗性攻擊</a:t>
            </a:r>
            <a:r>
              <a:rPr lang="zh-TW" altLang="en-US" dirty="0"/>
              <a:t>：</a:t>
            </a:r>
            <a:endParaRPr lang="en-US" altLang="zh-TW" dirty="0"/>
          </a:p>
          <a:p>
            <a:r>
              <a:rPr lang="zh-TW" altLang="en-US" dirty="0"/>
              <a:t>攻擊者可以通過對輸入數據加入微小的擾動，使神經網路做出錯誤決策，這些擾動往往對人類不可見，雖然微小，但足以誤導模型。</a:t>
            </a:r>
            <a:endParaRPr lang="en-US" altLang="zh-TW" dirty="0"/>
          </a:p>
          <a:p>
            <a:endParaRPr lang="zh-TW" altLang="en-US" dirty="0"/>
          </a:p>
          <a:p>
            <a:pPr>
              <a:buFont typeface="Arial" panose="020B0604020202020204" pitchFamily="34" charset="0"/>
              <a:buChar char="•"/>
            </a:pPr>
            <a:endParaRPr lang="zh-TW" altLang="en-US" dirty="0"/>
          </a:p>
          <a:p>
            <a:pPr>
              <a:buFont typeface="Arial" panose="020B0604020202020204" pitchFamily="34" charset="0"/>
              <a:buChar char="•"/>
            </a:pPr>
            <a:r>
              <a:rPr lang="zh-TW" altLang="en-US" b="1" dirty="0"/>
              <a:t>模型中毒</a:t>
            </a:r>
            <a:r>
              <a:rPr lang="zh-TW" altLang="en-US" dirty="0"/>
              <a:t>：</a:t>
            </a:r>
            <a:endParaRPr lang="en-US" altLang="zh-TW" dirty="0"/>
          </a:p>
          <a:p>
            <a:pPr>
              <a:buFont typeface="Arial" panose="020B0604020202020204" pitchFamily="34" charset="0"/>
              <a:buChar char="•"/>
            </a:pPr>
            <a:r>
              <a:rPr lang="zh-TW" altLang="en-US" dirty="0"/>
              <a:t>攻擊者通過在訓練數據中注入惡意樣本來影響模型的學習過程，使得最終模型在某些輸入上做出錯誤決策。</a:t>
            </a:r>
            <a:endParaRPr lang="en-US" altLang="zh-TW" dirty="0"/>
          </a:p>
          <a:p>
            <a:pPr>
              <a:buFont typeface="Arial" panose="020B0604020202020204" pitchFamily="34" charset="0"/>
              <a:buChar char="•"/>
            </a:pPr>
            <a:endParaRPr lang="en-US" altLang="zh-TW" dirty="0"/>
          </a:p>
          <a:p>
            <a:pPr>
              <a:buFont typeface="Arial" panose="020B0604020202020204" pitchFamily="34" charset="0"/>
              <a:buChar char="•"/>
            </a:pPr>
            <a:r>
              <a:rPr lang="zh-TW" altLang="en-US" b="1" dirty="0"/>
              <a:t>後門攻擊</a:t>
            </a:r>
            <a:r>
              <a:rPr lang="zh-TW" altLang="en-US" dirty="0"/>
              <a:t>：</a:t>
            </a:r>
            <a:endParaRPr lang="en-US" altLang="zh-TW" dirty="0"/>
          </a:p>
          <a:p>
            <a:pPr>
              <a:buFont typeface="Arial" panose="020B0604020202020204" pitchFamily="34" charset="0"/>
              <a:buChar char="•"/>
            </a:pPr>
            <a:r>
              <a:rPr lang="zh-TW" altLang="en-US" dirty="0"/>
              <a:t>攻擊者在模型訓練過程中加入隱藏的後門，使模型在特定條件下輸出預定結果，而在正常條件下表現正常</a:t>
            </a:r>
            <a:endParaRPr lang="en-US" altLang="zh-TW" dirty="0"/>
          </a:p>
          <a:p>
            <a:pPr>
              <a:buFont typeface="Arial" panose="020B0604020202020204" pitchFamily="34" charset="0"/>
              <a:buChar char="•"/>
            </a:pPr>
            <a:endParaRPr lang="zh-TW" altLang="en-US" dirty="0"/>
          </a:p>
          <a:p>
            <a:endParaRPr lang="en-US" altLang="zh-TW" dirty="0"/>
          </a:p>
          <a:p>
            <a:r>
              <a:rPr lang="zh-TW" altLang="en-US" dirty="0"/>
              <a:t>本研究主要探討後門攻擊於神經網路的應用</a:t>
            </a:r>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5</a:t>
            </a:fld>
            <a:endParaRPr lang="zh-TW" altLang="en-US"/>
          </a:p>
        </p:txBody>
      </p:sp>
    </p:spTree>
    <p:extLst>
      <p:ext uri="{BB962C8B-B14F-4D97-AF65-F5344CB8AC3E}">
        <p14:creationId xmlns:p14="http://schemas.microsoft.com/office/powerpoint/2010/main" val="4345204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a:solidFill>
                  <a:schemeClr val="tx1"/>
                </a:solidFill>
                <a:effectLst/>
                <a:latin typeface="+mn-lt"/>
                <a:ea typeface="+mn-ea"/>
                <a:cs typeface="+mn-cs"/>
              </a:rPr>
              <a:t>自駕車與交通號誌路牌的距離越近時</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攻擊成功率越高</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當距離小於</a:t>
            </a:r>
            <a:r>
              <a:rPr lang="en-US" altLang="zh-TW" sz="1200" kern="1200" dirty="0">
                <a:solidFill>
                  <a:schemeClr val="tx1"/>
                </a:solidFill>
                <a:effectLst/>
                <a:latin typeface="+mn-lt"/>
                <a:ea typeface="+mn-ea"/>
                <a:cs typeface="+mn-cs"/>
              </a:rPr>
              <a:t>3</a:t>
            </a:r>
            <a:r>
              <a:rPr lang="zh-TW" altLang="zh-TW" sz="1200" kern="1200" dirty="0">
                <a:solidFill>
                  <a:schemeClr val="tx1"/>
                </a:solidFill>
                <a:effectLst/>
                <a:latin typeface="+mn-lt"/>
                <a:ea typeface="+mn-ea"/>
                <a:cs typeface="+mn-cs"/>
              </a:rPr>
              <a:t>公尺時，攻擊成功率幾乎到達到</a:t>
            </a:r>
            <a:r>
              <a:rPr lang="en-US" altLang="zh-TW" sz="1200" kern="1200" dirty="0">
                <a:solidFill>
                  <a:schemeClr val="tx1"/>
                </a:solidFill>
                <a:effectLst/>
                <a:latin typeface="+mn-lt"/>
                <a:ea typeface="+mn-ea"/>
                <a:cs typeface="+mn-cs"/>
              </a:rPr>
              <a:t>99%</a:t>
            </a: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這可能與解析度有關，因為在較遠距離時，相機捕捉到的圖像細節會減少，導致路牌的特徵不夠明顯，從而影響模型對觸發器的辨識能力。</a:t>
            </a:r>
            <a:endParaRPr lang="en-US" altLang="zh-TW" sz="1200" kern="1200" dirty="0">
              <a:solidFill>
                <a:schemeClr val="tx1"/>
              </a:solidFill>
              <a:effectLst/>
              <a:latin typeface="+mn-lt"/>
              <a:ea typeface="+mn-ea"/>
              <a:cs typeface="+mn-cs"/>
            </a:endParaRPr>
          </a:p>
          <a:p>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50</a:t>
            </a:fld>
            <a:endParaRPr lang="zh-TW" altLang="en-US"/>
          </a:p>
        </p:txBody>
      </p:sp>
    </p:spTree>
    <p:extLst>
      <p:ext uri="{BB962C8B-B14F-4D97-AF65-F5344CB8AC3E}">
        <p14:creationId xmlns:p14="http://schemas.microsoft.com/office/powerpoint/2010/main" val="39692431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而在</a:t>
            </a:r>
            <a:r>
              <a:rPr lang="en-US" altLang="zh-TW" sz="1200" kern="1200" dirty="0">
                <a:solidFill>
                  <a:schemeClr val="tx1"/>
                </a:solidFill>
                <a:effectLst/>
                <a:latin typeface="+mn-lt"/>
                <a:ea typeface="+mn-ea"/>
                <a:cs typeface="+mn-cs"/>
              </a:rPr>
              <a:t>45</a:t>
            </a:r>
            <a:r>
              <a:rPr lang="zh-TW" altLang="zh-TW" sz="1200" kern="1200" dirty="0">
                <a:solidFill>
                  <a:schemeClr val="tx1"/>
                </a:solidFill>
                <a:effectLst/>
                <a:latin typeface="+mn-lt"/>
                <a:ea typeface="+mn-ea"/>
                <a:cs typeface="+mn-cs"/>
              </a:rPr>
              <a:t>度角的視角下，除了與正面角度相同，在較遠距離時也會導致攻擊失敗外，</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當車輛與路牌非常接近時。鏡頭與路牌幾乎達到平行，攻擊就會失敗。如圖</a:t>
            </a:r>
            <a:r>
              <a:rPr lang="en-US" altLang="zh-TW" sz="1200" kern="1200" dirty="0">
                <a:solidFill>
                  <a:schemeClr val="tx1"/>
                </a:solidFill>
                <a:effectLst/>
                <a:latin typeface="+mn-lt"/>
                <a:ea typeface="+mn-ea"/>
                <a:cs typeface="+mn-cs"/>
              </a:rPr>
              <a:t>b</a:t>
            </a: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由於我們的後門攻擊方式是將觸發器放在路牌的右下角，而汽車鏡頭是從路牌左邊拍過去，因此當視角接近平行時，觸發器相對較遠，可能導致特徵不夠明顯，從而造成攻擊失敗。</a:t>
            </a:r>
          </a:p>
          <a:p>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51</a:t>
            </a:fld>
            <a:endParaRPr lang="zh-TW" altLang="en-US"/>
          </a:p>
        </p:txBody>
      </p:sp>
    </p:spTree>
    <p:extLst>
      <p:ext uri="{BB962C8B-B14F-4D97-AF65-F5344CB8AC3E}">
        <p14:creationId xmlns:p14="http://schemas.microsoft.com/office/powerpoint/2010/main" val="8158243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在下雨天的情況下，正面角度的攻擊成功率達到</a:t>
            </a:r>
            <a:r>
              <a:rPr lang="en-US" altLang="zh-TW" sz="1200" kern="1200" dirty="0">
                <a:solidFill>
                  <a:schemeClr val="tx1"/>
                </a:solidFill>
                <a:effectLst/>
                <a:latin typeface="+mn-lt"/>
                <a:ea typeface="+mn-ea"/>
                <a:cs typeface="+mn-cs"/>
              </a:rPr>
              <a:t>66%</a:t>
            </a:r>
          </a:p>
          <a:p>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與晴天的實驗結果相似，攻擊失敗的情況大多發生在車子與路牌距離較遠的情況下。</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以及</a:t>
            </a:r>
            <a:r>
              <a:rPr lang="en-US" altLang="zh-TW" sz="1200" kern="1200" dirty="0">
                <a:solidFill>
                  <a:schemeClr val="tx1"/>
                </a:solidFill>
                <a:effectLst/>
                <a:latin typeface="+mn-lt"/>
                <a:ea typeface="+mn-ea"/>
                <a:cs typeface="+mn-cs"/>
              </a:rPr>
              <a:t>45</a:t>
            </a:r>
            <a:r>
              <a:rPr lang="zh-TW" altLang="en-US" sz="1200" kern="1200" dirty="0">
                <a:solidFill>
                  <a:schemeClr val="tx1"/>
                </a:solidFill>
                <a:effectLst/>
                <a:latin typeface="+mn-lt"/>
                <a:ea typeface="+mn-ea"/>
                <a:cs typeface="+mn-cs"/>
              </a:rPr>
              <a:t>度角度時 </a:t>
            </a:r>
            <a:r>
              <a:rPr lang="zh-TW" altLang="zh-TW" sz="1200" kern="1200" dirty="0">
                <a:solidFill>
                  <a:schemeClr val="tx1"/>
                </a:solidFill>
                <a:effectLst/>
                <a:latin typeface="+mn-lt"/>
                <a:ea typeface="+mn-ea"/>
                <a:cs typeface="+mn-cs"/>
              </a:rPr>
              <a:t>當車輛與路牌非常接近</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鏡頭與路牌幾乎達到平行時，攻擊就會失敗</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52</a:t>
            </a:fld>
            <a:endParaRPr lang="zh-TW" altLang="en-US"/>
          </a:p>
        </p:txBody>
      </p:sp>
    </p:spTree>
    <p:extLst>
      <p:ext uri="{BB962C8B-B14F-4D97-AF65-F5344CB8AC3E}">
        <p14:creationId xmlns:p14="http://schemas.microsoft.com/office/powerpoint/2010/main" val="36801047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此外，當相機鏡頭上有水滴時，擷取到的畫面會變得較模糊，這也導致了一些攻擊失敗的情況。</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水滴的存在影響了圖像的清晰度，使得模型無法準確識別觸發器的特徵。</a:t>
            </a:r>
          </a:p>
          <a:p>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53</a:t>
            </a:fld>
            <a:endParaRPr lang="zh-TW" altLang="en-US"/>
          </a:p>
        </p:txBody>
      </p:sp>
    </p:spTree>
    <p:extLst>
      <p:ext uri="{BB962C8B-B14F-4D97-AF65-F5344CB8AC3E}">
        <p14:creationId xmlns:p14="http://schemas.microsoft.com/office/powerpoint/2010/main" val="8702864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在陰天的情況下，正面角度的後門攻擊成功率達到 </a:t>
            </a:r>
            <a:r>
              <a:rPr lang="en-US" altLang="zh-TW" sz="1200" kern="1200" dirty="0">
                <a:solidFill>
                  <a:schemeClr val="tx1"/>
                </a:solidFill>
                <a:effectLst/>
                <a:latin typeface="+mn-lt"/>
                <a:ea typeface="+mn-ea"/>
                <a:cs typeface="+mn-cs"/>
              </a:rPr>
              <a:t>60%</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與晴天的實驗結果相似，攻擊失敗的情況大多發生在車子與路牌距離較遠的情況下。</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54</a:t>
            </a:fld>
            <a:endParaRPr lang="zh-TW" altLang="en-US"/>
          </a:p>
        </p:txBody>
      </p:sp>
    </p:spTree>
    <p:extLst>
      <p:ext uri="{BB962C8B-B14F-4D97-AF65-F5344CB8AC3E}">
        <p14:creationId xmlns:p14="http://schemas.microsoft.com/office/powerpoint/2010/main" val="19155696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然後，與晴天</a:t>
            </a:r>
            <a:r>
              <a:rPr lang="zh-TW" altLang="en-US" sz="1200" kern="1200" dirty="0">
                <a:solidFill>
                  <a:schemeClr val="tx1"/>
                </a:solidFill>
                <a:effectLst/>
                <a:latin typeface="+mn-lt"/>
                <a:ea typeface="+mn-ea"/>
                <a:cs typeface="+mn-cs"/>
              </a:rPr>
              <a:t>情況</a:t>
            </a:r>
            <a:r>
              <a:rPr lang="zh-TW" altLang="zh-TW" sz="1200" kern="1200" dirty="0">
                <a:solidFill>
                  <a:schemeClr val="tx1"/>
                </a:solidFill>
                <a:effectLst/>
                <a:latin typeface="+mn-lt"/>
                <a:ea typeface="+mn-ea"/>
                <a:cs typeface="+mn-cs"/>
              </a:rPr>
              <a:t>下不同的是，在陰天的條件下，車輛與路牌需要更近的距離才能確保攻擊的有效性。</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當距離小於</a:t>
            </a:r>
            <a:r>
              <a:rPr lang="en-US" altLang="zh-TW" sz="1200" kern="1200" dirty="0">
                <a:solidFill>
                  <a:schemeClr val="tx1"/>
                </a:solidFill>
                <a:effectLst/>
                <a:latin typeface="+mn-lt"/>
                <a:ea typeface="+mn-ea"/>
                <a:cs typeface="+mn-cs"/>
              </a:rPr>
              <a:t>2</a:t>
            </a:r>
            <a:r>
              <a:rPr lang="zh-TW" altLang="zh-TW" sz="1200" kern="1200" dirty="0">
                <a:solidFill>
                  <a:schemeClr val="tx1"/>
                </a:solidFill>
                <a:effectLst/>
                <a:latin typeface="+mn-lt"/>
                <a:ea typeface="+mn-ea"/>
                <a:cs typeface="+mn-cs"/>
              </a:rPr>
              <a:t>公尺時，後門攻擊成功率</a:t>
            </a:r>
            <a:r>
              <a:rPr lang="zh-TW" altLang="en-US" sz="1200" kern="1200" dirty="0">
                <a:solidFill>
                  <a:schemeClr val="tx1"/>
                </a:solidFill>
                <a:effectLst/>
                <a:latin typeface="+mn-lt"/>
                <a:ea typeface="+mn-ea"/>
                <a:cs typeface="+mn-cs"/>
              </a:rPr>
              <a:t>才</a:t>
            </a:r>
            <a:r>
              <a:rPr lang="zh-TW" altLang="zh-TW" sz="1200" kern="1200" dirty="0">
                <a:solidFill>
                  <a:schemeClr val="tx1"/>
                </a:solidFill>
                <a:effectLst/>
                <a:latin typeface="+mn-lt"/>
                <a:ea typeface="+mn-ea"/>
                <a:cs typeface="+mn-cs"/>
              </a:rPr>
              <a:t>會大幅的提升，幾乎到達到</a:t>
            </a:r>
            <a:r>
              <a:rPr lang="en-US" altLang="zh-TW" sz="1200" kern="1200" dirty="0">
                <a:solidFill>
                  <a:schemeClr val="tx1"/>
                </a:solidFill>
                <a:effectLst/>
                <a:latin typeface="+mn-lt"/>
                <a:ea typeface="+mn-ea"/>
                <a:cs typeface="+mn-cs"/>
              </a:rPr>
              <a:t>99%</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這可能與</a:t>
            </a:r>
            <a:r>
              <a:rPr lang="zh-TW" altLang="en-US" sz="1200" kern="1200" dirty="0">
                <a:solidFill>
                  <a:schemeClr val="tx1"/>
                </a:solidFill>
                <a:effectLst/>
                <a:latin typeface="+mn-lt"/>
                <a:ea typeface="+mn-ea"/>
                <a:cs typeface="+mn-cs"/>
              </a:rPr>
              <a:t>光線造成交通號誌明暗程度不同有關</a:t>
            </a:r>
            <a:endParaRPr lang="zh-TW" altLang="en-US"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55</a:t>
            </a:fld>
            <a:endParaRPr lang="zh-TW" altLang="en-US"/>
          </a:p>
        </p:txBody>
      </p:sp>
    </p:spTree>
    <p:extLst>
      <p:ext uri="{BB962C8B-B14F-4D97-AF65-F5344CB8AC3E}">
        <p14:creationId xmlns:p14="http://schemas.microsoft.com/office/powerpoint/2010/main" val="24412613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在陰天且下雨的的情況下，正面角度的後門攻擊成功率僅達到</a:t>
            </a:r>
            <a:r>
              <a:rPr lang="en-US" altLang="zh-TW" sz="1200" kern="1200" dirty="0">
                <a:solidFill>
                  <a:schemeClr val="tx1"/>
                </a:solidFill>
                <a:effectLst/>
                <a:latin typeface="+mn-lt"/>
                <a:ea typeface="+mn-ea"/>
                <a:cs typeface="+mn-cs"/>
              </a:rPr>
              <a:t> 58%</a:t>
            </a:r>
            <a:r>
              <a:rPr lang="zh-TW" altLang="zh-TW" sz="1200" kern="1200" dirty="0">
                <a:solidFill>
                  <a:schemeClr val="tx1"/>
                </a:solidFill>
                <a:effectLst/>
                <a:latin typeface="+mn-lt"/>
                <a:ea typeface="+mn-ea"/>
                <a:cs typeface="+mn-cs"/>
              </a:rPr>
              <a:t>，是四種天氣狀況中攻擊成功率最低的。</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在這種</a:t>
            </a:r>
            <a:r>
              <a:rPr lang="zh-TW" altLang="en-US" sz="1200" kern="1200" dirty="0">
                <a:solidFill>
                  <a:schemeClr val="tx1"/>
                </a:solidFill>
                <a:effectLst/>
                <a:latin typeface="+mn-lt"/>
                <a:ea typeface="+mn-ea"/>
                <a:cs typeface="+mn-cs"/>
              </a:rPr>
              <a:t>天氣</a:t>
            </a:r>
            <a:r>
              <a:rPr lang="zh-TW" altLang="zh-TW" sz="1200" kern="1200" dirty="0">
                <a:solidFill>
                  <a:schemeClr val="tx1"/>
                </a:solidFill>
                <a:effectLst/>
                <a:latin typeface="+mn-lt"/>
                <a:ea typeface="+mn-ea"/>
                <a:cs typeface="+mn-cs"/>
              </a:rPr>
              <a:t>情況下，綜合了上述三種天氣狀況中攻擊失敗的情境，</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攻擊失敗主要發生在幾個特定的因素下，</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如圖</a:t>
            </a:r>
            <a:r>
              <a:rPr lang="en-US" altLang="zh-TW" sz="1200" kern="1200" dirty="0">
                <a:solidFill>
                  <a:schemeClr val="tx1"/>
                </a:solidFill>
                <a:effectLst/>
                <a:latin typeface="+mn-lt"/>
                <a:ea typeface="+mn-ea"/>
                <a:cs typeface="+mn-cs"/>
              </a:rPr>
              <a:t>a </a:t>
            </a:r>
            <a:r>
              <a:rPr lang="zh-TW" altLang="zh-TW" sz="1200" kern="1200" dirty="0">
                <a:solidFill>
                  <a:schemeClr val="tx1"/>
                </a:solidFill>
                <a:effectLst/>
                <a:latin typeface="+mn-lt"/>
                <a:ea typeface="+mn-ea"/>
                <a:cs typeface="+mn-cs"/>
              </a:rPr>
              <a:t>當車輛與路牌距離較遠時，模型會因為圖像解析度的降低無法有效辨識觸發器，</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56</a:t>
            </a:fld>
            <a:endParaRPr lang="zh-TW" altLang="en-US"/>
          </a:p>
        </p:txBody>
      </p:sp>
    </p:spTree>
    <p:extLst>
      <p:ext uri="{BB962C8B-B14F-4D97-AF65-F5344CB8AC3E}">
        <p14:creationId xmlns:p14="http://schemas.microsoft.com/office/powerpoint/2010/main" val="18779673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如圖</a:t>
            </a:r>
            <a:r>
              <a:rPr lang="en-US" altLang="zh-TW" sz="1200" kern="1200" dirty="0">
                <a:solidFill>
                  <a:schemeClr val="tx1"/>
                </a:solidFill>
                <a:effectLst/>
                <a:latin typeface="+mn-lt"/>
                <a:ea typeface="+mn-ea"/>
                <a:cs typeface="+mn-cs"/>
              </a:rPr>
              <a:t>c </a:t>
            </a:r>
            <a:r>
              <a:rPr lang="zh-TW" altLang="zh-TW" sz="1200" kern="1200" dirty="0">
                <a:solidFill>
                  <a:schemeClr val="tx1"/>
                </a:solidFill>
                <a:effectLst/>
                <a:latin typeface="+mn-lt"/>
                <a:ea typeface="+mn-ea"/>
                <a:cs typeface="+mn-cs"/>
              </a:rPr>
              <a:t>若相機鏡頭上有水漬時，</a:t>
            </a:r>
            <a:r>
              <a:rPr lang="zh-TW" altLang="en-US" sz="1200" kern="1200" dirty="0">
                <a:solidFill>
                  <a:schemeClr val="tx1"/>
                </a:solidFill>
                <a:effectLst/>
                <a:latin typeface="+mn-lt"/>
                <a:ea typeface="+mn-ea"/>
                <a:cs typeface="+mn-cs"/>
              </a:rPr>
              <a:t>或</a:t>
            </a:r>
            <a:r>
              <a:rPr lang="zh-TW" altLang="zh-TW" sz="1200" kern="1200" dirty="0">
                <a:solidFill>
                  <a:schemeClr val="tx1"/>
                </a:solidFill>
                <a:effectLst/>
                <a:latin typeface="+mn-lt"/>
                <a:ea typeface="+mn-ea"/>
                <a:cs typeface="+mn-cs"/>
              </a:rPr>
              <a:t>路牌被雨水弄濕時，</a:t>
            </a:r>
            <a:r>
              <a:rPr lang="zh-TW" altLang="en-US" sz="1200" kern="1200" dirty="0">
                <a:solidFill>
                  <a:schemeClr val="tx1"/>
                </a:solidFill>
                <a:effectLst/>
                <a:latin typeface="+mn-lt"/>
                <a:ea typeface="+mn-ea"/>
                <a:cs typeface="+mn-cs"/>
              </a:rPr>
              <a:t>會影響了圖像的清晰度，</a:t>
            </a:r>
            <a:r>
              <a:rPr lang="zh-TW" altLang="zh-TW" sz="1200" kern="1200" dirty="0">
                <a:solidFill>
                  <a:schemeClr val="tx1"/>
                </a:solidFill>
                <a:effectLst/>
                <a:latin typeface="+mn-lt"/>
                <a:ea typeface="+mn-ea"/>
                <a:cs typeface="+mn-cs"/>
              </a:rPr>
              <a:t>觸發器的特徵也會變的不明顯</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造成攻擊失敗</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57</a:t>
            </a:fld>
            <a:endParaRPr lang="zh-TW" altLang="en-US"/>
          </a:p>
        </p:txBody>
      </p:sp>
    </p:spTree>
    <p:extLst>
      <p:ext uri="{BB962C8B-B14F-4D97-AF65-F5344CB8AC3E}">
        <p14:creationId xmlns:p14="http://schemas.microsoft.com/office/powerpoint/2010/main" val="3340693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kern="1200" dirty="0">
                <a:solidFill>
                  <a:schemeClr val="tx1"/>
                </a:solidFill>
                <a:effectLst/>
                <a:latin typeface="+mn-lt"/>
                <a:ea typeface="+mn-ea"/>
                <a:cs typeface="+mn-cs"/>
              </a:rPr>
              <a:t>如圖</a:t>
            </a:r>
            <a:r>
              <a:rPr lang="en-US" altLang="zh-TW" sz="1200" kern="1200" dirty="0">
                <a:solidFill>
                  <a:schemeClr val="tx1"/>
                </a:solidFill>
                <a:effectLst/>
                <a:latin typeface="+mn-lt"/>
                <a:ea typeface="+mn-ea"/>
                <a:cs typeface="+mn-cs"/>
              </a:rPr>
              <a:t>e </a:t>
            </a:r>
          </a:p>
          <a:p>
            <a:r>
              <a:rPr lang="zh-TW" altLang="zh-TW" sz="1200" kern="1200" dirty="0">
                <a:solidFill>
                  <a:schemeClr val="tx1"/>
                </a:solidFill>
                <a:effectLst/>
                <a:latin typeface="+mn-lt"/>
                <a:ea typeface="+mn-ea"/>
                <a:cs typeface="+mn-cs"/>
              </a:rPr>
              <a:t>當車輛與路牌非常接近</a:t>
            </a:r>
            <a:r>
              <a:rPr lang="zh-TW" altLang="en-US" sz="1200" kern="1200" dirty="0">
                <a:solidFill>
                  <a:schemeClr val="tx1"/>
                </a:solidFill>
                <a:effectLst/>
                <a:latin typeface="+mn-lt"/>
                <a:ea typeface="+mn-ea"/>
                <a:cs typeface="+mn-cs"/>
              </a:rPr>
              <a:t>，</a:t>
            </a:r>
            <a:r>
              <a:rPr lang="zh-TW" altLang="zh-TW" sz="1200" kern="1200" dirty="0">
                <a:solidFill>
                  <a:schemeClr val="tx1"/>
                </a:solidFill>
                <a:effectLst/>
                <a:latin typeface="+mn-lt"/>
                <a:ea typeface="+mn-ea"/>
                <a:cs typeface="+mn-cs"/>
              </a:rPr>
              <a:t>鏡頭與路牌幾乎達到平行</a:t>
            </a:r>
            <a:r>
              <a:rPr lang="zh-TW" altLang="en-US" sz="1200" kern="1200" dirty="0">
                <a:solidFill>
                  <a:schemeClr val="tx1"/>
                </a:solidFill>
                <a:effectLst/>
                <a:latin typeface="+mn-lt"/>
                <a:ea typeface="+mn-ea"/>
                <a:cs typeface="+mn-cs"/>
              </a:rPr>
              <a:t>時</a:t>
            </a:r>
            <a:r>
              <a:rPr lang="zh-TW" altLang="zh-TW" sz="1200" kern="1200" dirty="0">
                <a:solidFill>
                  <a:schemeClr val="tx1"/>
                </a:solidFill>
                <a:effectLst/>
                <a:latin typeface="+mn-lt"/>
                <a:ea typeface="+mn-ea"/>
                <a:cs typeface="+mn-cs"/>
              </a:rPr>
              <a:t>，</a:t>
            </a:r>
            <a:r>
              <a:rPr lang="zh-TW" altLang="en-US" sz="1200" kern="1200" dirty="0">
                <a:solidFill>
                  <a:schemeClr val="tx1"/>
                </a:solidFill>
                <a:effectLst/>
                <a:latin typeface="+mn-lt"/>
                <a:ea typeface="+mn-ea"/>
                <a:cs typeface="+mn-cs"/>
              </a:rPr>
              <a:t>也會發生</a:t>
            </a:r>
            <a:r>
              <a:rPr lang="zh-TW" altLang="zh-TW" sz="1200" kern="1200" dirty="0">
                <a:solidFill>
                  <a:schemeClr val="tx1"/>
                </a:solidFill>
                <a:effectLst/>
                <a:latin typeface="+mn-lt"/>
                <a:ea typeface="+mn-ea"/>
                <a:cs typeface="+mn-cs"/>
              </a:rPr>
              <a:t>攻擊失敗</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這些因素共同導致了陰天下雨時攻擊</a:t>
            </a:r>
            <a:r>
              <a:rPr lang="zh-TW" altLang="en-US" sz="1200" kern="1200" dirty="0">
                <a:solidFill>
                  <a:schemeClr val="tx1"/>
                </a:solidFill>
                <a:effectLst/>
                <a:latin typeface="+mn-lt"/>
                <a:ea typeface="+mn-ea"/>
                <a:cs typeface="+mn-cs"/>
              </a:rPr>
              <a:t>成功率大幅降低</a:t>
            </a:r>
            <a:r>
              <a:rPr lang="zh-TW" altLang="zh-TW" sz="1200" kern="1200" dirty="0">
                <a:solidFill>
                  <a:schemeClr val="tx1"/>
                </a:solidFill>
                <a:effectLst/>
                <a:latin typeface="+mn-lt"/>
                <a:ea typeface="+mn-ea"/>
                <a:cs typeface="+mn-cs"/>
              </a:rPr>
              <a:t>的情況。</a:t>
            </a:r>
            <a:endParaRPr 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58</a:t>
            </a:fld>
            <a:endParaRPr lang="zh-TW" altLang="en-US"/>
          </a:p>
        </p:txBody>
      </p:sp>
    </p:spTree>
    <p:extLst>
      <p:ext uri="{BB962C8B-B14F-4D97-AF65-F5344CB8AC3E}">
        <p14:creationId xmlns:p14="http://schemas.microsoft.com/office/powerpoint/2010/main" val="29754675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dirty="0"/>
              <a:t>在來是結論</a:t>
            </a:r>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59</a:t>
            </a:fld>
            <a:endParaRPr lang="zh-TW" altLang="en-US"/>
          </a:p>
        </p:txBody>
      </p:sp>
    </p:spTree>
    <p:extLst>
      <p:ext uri="{BB962C8B-B14F-4D97-AF65-F5344CB8AC3E}">
        <p14:creationId xmlns:p14="http://schemas.microsoft.com/office/powerpoint/2010/main" val="13392035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ea typeface="新細明體"/>
              </a:rPr>
              <a:t>在過去的研究中</a:t>
            </a:r>
            <a:endParaRPr lang="en-US" altLang="zh-TW" dirty="0">
              <a:ea typeface="新細明體"/>
            </a:endParaRPr>
          </a:p>
          <a:p>
            <a:r>
              <a:rPr lang="zh-TW" altLang="en-US" dirty="0">
                <a:ea typeface="新細明體"/>
              </a:rPr>
              <a:t>有許多關於神經網路後門攻擊的事件</a:t>
            </a:r>
            <a:endParaRPr lang="en-US" altLang="zh-TW" dirty="0">
              <a:ea typeface="新細明體"/>
            </a:endParaRPr>
          </a:p>
          <a:p>
            <a:r>
              <a:rPr lang="zh-TW" altLang="en-US" dirty="0">
                <a:ea typeface="新細明體"/>
              </a:rPr>
              <a:t>在</a:t>
            </a:r>
            <a:r>
              <a:rPr lang="en-US" altLang="zh-TW" dirty="0">
                <a:ea typeface="新細明體"/>
              </a:rPr>
              <a:t> 2016 </a:t>
            </a:r>
            <a:r>
              <a:rPr lang="zh-TW" altLang="en-US" dirty="0">
                <a:ea typeface="新細明體"/>
              </a:rPr>
              <a:t>時 研究人員展示了</a:t>
            </a:r>
            <a:r>
              <a:rPr lang="zh-TW" altLang="zh-TW" sz="1200" dirty="0">
                <a:effectLst/>
                <a:latin typeface="Times New Roman" panose="02020603050405020304" pitchFamily="18" charset="0"/>
                <a:ea typeface="標楷體" panose="02010601000101010101" pitchFamily="2" charset="-120"/>
                <a:cs typeface="Times New Roman" panose="02020603050405020304" pitchFamily="18" charset="0"/>
              </a:rPr>
              <a:t>智能家居系統中可能存在的安全漏洞，</a:t>
            </a:r>
            <a:endParaRPr lang="en-US" altLang="zh-TW" sz="1200" dirty="0">
              <a:effectLst/>
              <a:latin typeface="Times New Roman" panose="02020603050405020304" pitchFamily="18" charset="0"/>
              <a:ea typeface="標楷體" panose="02010601000101010101" pitchFamily="2" charset="-120"/>
              <a:cs typeface="Times New Roman" panose="02020603050405020304" pitchFamily="18" charset="0"/>
            </a:endParaRPr>
          </a:p>
          <a:p>
            <a:r>
              <a:rPr lang="zh-TW" altLang="zh-TW" sz="1200" dirty="0">
                <a:effectLst/>
                <a:latin typeface="Times New Roman" panose="02020603050405020304" pitchFamily="18" charset="0"/>
                <a:ea typeface="標楷體" panose="02010601000101010101" pitchFamily="2" charset="-120"/>
                <a:cs typeface="Times New Roman" panose="02020603050405020304" pitchFamily="18" charset="0"/>
              </a:rPr>
              <a:t>攻擊者通過在語音助手的模型中</a:t>
            </a:r>
            <a:r>
              <a:rPr lang="zh-TW" altLang="en-US" sz="1200" dirty="0">
                <a:effectLst/>
                <a:latin typeface="Times New Roman" panose="02020603050405020304" pitchFamily="18" charset="0"/>
                <a:ea typeface="標楷體" panose="02010601000101010101" pitchFamily="2" charset="-120"/>
                <a:cs typeface="Times New Roman" panose="02020603050405020304" pitchFamily="18" charset="0"/>
              </a:rPr>
              <a:t>加</a:t>
            </a:r>
            <a:r>
              <a:rPr lang="zh-TW" altLang="zh-TW" sz="1200" dirty="0">
                <a:effectLst/>
                <a:latin typeface="Times New Roman" panose="02020603050405020304" pitchFamily="18" charset="0"/>
                <a:ea typeface="標楷體" panose="02010601000101010101" pitchFamily="2" charset="-120"/>
                <a:cs typeface="Times New Roman" panose="02020603050405020304" pitchFamily="18" charset="0"/>
              </a:rPr>
              <a:t>入特定指令，</a:t>
            </a:r>
            <a:endParaRPr lang="en-US" altLang="zh-TW" sz="1200" dirty="0">
              <a:effectLst/>
              <a:latin typeface="Times New Roman" panose="02020603050405020304" pitchFamily="18" charset="0"/>
              <a:ea typeface="標楷體" panose="02010601000101010101" pitchFamily="2" charset="-120"/>
              <a:cs typeface="Times New Roman" panose="02020603050405020304" pitchFamily="18" charset="0"/>
            </a:endParaRPr>
          </a:p>
          <a:p>
            <a:r>
              <a:rPr lang="zh-TW" altLang="zh-TW" sz="1200" dirty="0">
                <a:effectLst/>
                <a:latin typeface="Times New Roman" panose="02020603050405020304" pitchFamily="18" charset="0"/>
                <a:ea typeface="標楷體" panose="02010601000101010101" pitchFamily="2" charset="-120"/>
                <a:cs typeface="Times New Roman" panose="02020603050405020304" pitchFamily="18" charset="0"/>
              </a:rPr>
              <a:t>能在未經授權的情況下啟動功能或泄露用戶隱私。</a:t>
            </a:r>
            <a:endParaRPr lang="en-US" altLang="zh-TW" sz="1200" dirty="0">
              <a:effectLst/>
              <a:latin typeface="Times New Roman" panose="02020603050405020304" pitchFamily="18" charset="0"/>
              <a:ea typeface="標楷體" panose="02010601000101010101" pitchFamily="2" charset="-120"/>
              <a:cs typeface="Times New Roman" panose="02020603050405020304" pitchFamily="18" charset="0"/>
            </a:endParaRPr>
          </a:p>
          <a:p>
            <a:r>
              <a:rPr lang="zh-TW" altLang="zh-TW" sz="1200" dirty="0">
                <a:effectLst/>
                <a:latin typeface="Times New Roman" panose="02020603050405020304" pitchFamily="18" charset="0"/>
                <a:ea typeface="標楷體" panose="02010601000101010101" pitchFamily="2" charset="-120"/>
                <a:cs typeface="Times New Roman" panose="02020603050405020304" pitchFamily="18" charset="0"/>
              </a:rPr>
              <a:t>自動駕駛系統也面臨類似風險，</a:t>
            </a:r>
            <a:endParaRPr lang="en-US" altLang="zh-TW" sz="1200" dirty="0">
              <a:effectLst/>
              <a:latin typeface="Times New Roman" panose="02020603050405020304" pitchFamily="18" charset="0"/>
              <a:ea typeface="標楷體" panose="02010601000101010101" pitchFamily="2" charset="-120"/>
              <a:cs typeface="Times New Roman" panose="02020603050405020304" pitchFamily="18" charset="0"/>
            </a:endParaRPr>
          </a:p>
          <a:p>
            <a:r>
              <a:rPr lang="zh-TW" altLang="zh-TW" sz="1200" dirty="0">
                <a:effectLst/>
                <a:latin typeface="Times New Roman" panose="02020603050405020304" pitchFamily="18" charset="0"/>
                <a:ea typeface="標楷體" panose="02010601000101010101" pitchFamily="2" charset="-120"/>
                <a:cs typeface="Times New Roman" panose="02020603050405020304" pitchFamily="18" charset="0"/>
              </a:rPr>
              <a:t>在</a:t>
            </a:r>
            <a:r>
              <a:rPr lang="en-US" altLang="zh-TW" sz="1200" dirty="0">
                <a:effectLst/>
                <a:latin typeface="Times New Roman" panose="02020603050405020304" pitchFamily="18" charset="0"/>
                <a:ea typeface="標楷體" panose="02010601000101010101" pitchFamily="2" charset="-120"/>
                <a:cs typeface="Times New Roman" panose="02020603050405020304" pitchFamily="18" charset="0"/>
              </a:rPr>
              <a:t>2022</a:t>
            </a:r>
            <a:r>
              <a:rPr lang="zh-TW" altLang="en-US" sz="1200" dirty="0">
                <a:effectLst/>
                <a:latin typeface="Times New Roman" panose="02020603050405020304" pitchFamily="18" charset="0"/>
                <a:ea typeface="標楷體" panose="02010601000101010101" pitchFamily="2" charset="-120"/>
                <a:cs typeface="Times New Roman" panose="02020603050405020304" pitchFamily="18" charset="0"/>
              </a:rPr>
              <a:t>年的</a:t>
            </a:r>
            <a:r>
              <a:rPr lang="zh-TW" altLang="zh-TW" sz="1200" dirty="0">
                <a:effectLst/>
                <a:latin typeface="Times New Roman" panose="02020603050405020304" pitchFamily="18" charset="0"/>
                <a:ea typeface="標楷體" panose="02010601000101010101" pitchFamily="2" charset="-120"/>
                <a:cs typeface="Times New Roman" panose="02020603050405020304" pitchFamily="18" charset="0"/>
              </a:rPr>
              <a:t>研究中，成功在自動駕駛車輛的感知系統中植入後門，</a:t>
            </a:r>
            <a:endParaRPr lang="en-US" altLang="zh-TW" sz="1200" dirty="0">
              <a:effectLst/>
              <a:latin typeface="Times New Roman" panose="02020603050405020304" pitchFamily="18" charset="0"/>
              <a:ea typeface="標楷體" panose="02010601000101010101" pitchFamily="2" charset="-120"/>
              <a:cs typeface="Times New Roman" panose="02020603050405020304" pitchFamily="18" charset="0"/>
            </a:endParaRPr>
          </a:p>
          <a:p>
            <a:r>
              <a:rPr lang="zh-TW" altLang="zh-TW" sz="1200" dirty="0">
                <a:effectLst/>
                <a:latin typeface="Times New Roman" panose="02020603050405020304" pitchFamily="18" charset="0"/>
                <a:ea typeface="標楷體" panose="02010601000101010101" pitchFamily="2" charset="-120"/>
                <a:cs typeface="Times New Roman" panose="02020603050405020304" pitchFamily="18" charset="0"/>
              </a:rPr>
              <a:t>使車輛在特定情境下做出錯誤的駕駛決策，例如錯誤處理交通標誌，從而引發交通事故。</a:t>
            </a:r>
            <a:endParaRPr lang="en-US" altLang="zh-TW" sz="1200" dirty="0">
              <a:effectLst/>
              <a:latin typeface="Times New Roman" panose="02020603050405020304" pitchFamily="18" charset="0"/>
              <a:ea typeface="標楷體" panose="02010601000101010101" pitchFamily="2" charset="-120"/>
              <a:cs typeface="Times New Roman" panose="02020603050405020304" pitchFamily="18" charset="0"/>
            </a:endParaRPr>
          </a:p>
          <a:p>
            <a:r>
              <a:rPr lang="zh-TW" altLang="en-US" sz="1200" dirty="0">
                <a:effectLst/>
                <a:latin typeface="Times New Roman" panose="02020603050405020304" pitchFamily="18" charset="0"/>
                <a:ea typeface="標楷體" panose="02010601000101010101" pitchFamily="2" charset="-120"/>
                <a:cs typeface="Times New Roman" panose="02020603050405020304" pitchFamily="18" charset="0"/>
              </a:rPr>
              <a:t>除此之外，在人臉辨識系統中</a:t>
            </a:r>
            <a:endParaRPr lang="en-US" altLang="zh-TW" sz="1200" dirty="0">
              <a:effectLst/>
              <a:latin typeface="Times New Roman" panose="02020603050405020304" pitchFamily="18" charset="0"/>
              <a:ea typeface="標楷體" panose="02010601000101010101" pitchFamily="2" charset="-120"/>
              <a:cs typeface="Times New Roman" panose="02020603050405020304" pitchFamily="18" charset="0"/>
            </a:endParaRPr>
          </a:p>
          <a:p>
            <a:r>
              <a:rPr lang="zh-TW" altLang="en-US" sz="1200" dirty="0">
                <a:effectLst/>
                <a:latin typeface="Times New Roman" panose="02020603050405020304" pitchFamily="18" charset="0"/>
                <a:ea typeface="標楷體" panose="02010601000101010101" pitchFamily="2" charset="-120"/>
                <a:cs typeface="Times New Roman" panose="02020603050405020304" pitchFamily="18" charset="0"/>
              </a:rPr>
              <a:t>後門攻擊也存在重大的安全性疑慮</a:t>
            </a:r>
            <a:endParaRPr lang="en-US" altLang="zh-TW" sz="1200" dirty="0">
              <a:effectLst/>
              <a:latin typeface="Times New Roman" panose="02020603050405020304" pitchFamily="18" charset="0"/>
              <a:ea typeface="標楷體" panose="02010601000101010101" pitchFamily="2" charset="-120"/>
              <a:cs typeface="Times New Roman" panose="02020603050405020304" pitchFamily="18" charset="0"/>
            </a:endParaRPr>
          </a:p>
          <a:p>
            <a:r>
              <a:rPr lang="en-US" altLang="zh-TW" sz="1200" dirty="0">
                <a:effectLst/>
                <a:latin typeface="Times New Roman" panose="02020603050405020304" pitchFamily="18" charset="0"/>
                <a:ea typeface="標楷體" panose="02010601000101010101" pitchFamily="2" charset="-120"/>
                <a:cs typeface="Times New Roman" panose="02020603050405020304" pitchFamily="18" charset="0"/>
              </a:rPr>
              <a:t>2021</a:t>
            </a:r>
            <a:r>
              <a:rPr lang="zh-TW" altLang="en-US" sz="1200" dirty="0">
                <a:effectLst/>
                <a:latin typeface="Times New Roman" panose="02020603050405020304" pitchFamily="18" charset="0"/>
                <a:ea typeface="標楷體" panose="02010601000101010101" pitchFamily="2" charset="-120"/>
                <a:cs typeface="Times New Roman" panose="02020603050405020304" pitchFamily="18" charset="0"/>
              </a:rPr>
              <a:t>年的研究指出</a:t>
            </a:r>
            <a:r>
              <a:rPr lang="en-US" altLang="zh-TW" sz="1200" dirty="0">
                <a:effectLst/>
                <a:latin typeface="Times New Roman" panose="02020603050405020304" pitchFamily="18" charset="0"/>
                <a:ea typeface="標楷體" panose="02010601000101010101" pitchFamily="2" charset="-120"/>
                <a:cs typeface="Times New Roman" panose="02020603050405020304" pitchFamily="18" charset="0"/>
              </a:rPr>
              <a:t>		</a:t>
            </a:r>
            <a:r>
              <a:rPr lang="zh-TW" altLang="en-US" sz="1200" dirty="0">
                <a:effectLst/>
                <a:latin typeface="Times New Roman" panose="02020603050405020304" pitchFamily="18" charset="0"/>
                <a:ea typeface="標楷體" panose="02010601000101010101" pitchFamily="2" charset="-120"/>
                <a:cs typeface="Times New Roman" panose="02020603050405020304" pitchFamily="18" charset="0"/>
              </a:rPr>
              <a:t>在人臉辨識系統中 </a:t>
            </a:r>
            <a:r>
              <a:rPr lang="en-US" altLang="zh-TW" sz="1200" dirty="0">
                <a:effectLst/>
                <a:latin typeface="Times New Roman" panose="02020603050405020304" pitchFamily="18" charset="0"/>
                <a:ea typeface="標楷體" panose="02010601000101010101" pitchFamily="2" charset="-120"/>
                <a:cs typeface="Times New Roman" panose="02020603050405020304" pitchFamily="18" charset="0"/>
              </a:rPr>
              <a:t>	</a:t>
            </a:r>
            <a:r>
              <a:rPr lang="zh-TW" altLang="zh-TW" sz="1200" dirty="0">
                <a:effectLst/>
                <a:latin typeface="Times New Roman" panose="02020603050405020304" pitchFamily="18" charset="0"/>
                <a:ea typeface="標楷體" panose="02010601000101010101" pitchFamily="2" charset="-120"/>
                <a:cs typeface="Times New Roman" panose="02020603050405020304" pitchFamily="18" charset="0"/>
              </a:rPr>
              <a:t>遇到特定假面具時</a:t>
            </a:r>
            <a:r>
              <a:rPr lang="zh-TW" altLang="en-US" sz="1200" dirty="0">
                <a:effectLst/>
                <a:latin typeface="Times New Roman" panose="02020603050405020304" pitchFamily="18" charset="0"/>
                <a:ea typeface="標楷體" panose="02010601000101010101" pitchFamily="2" charset="-120"/>
                <a:cs typeface="Times New Roman" panose="02020603050405020304" pitchFamily="18" charset="0"/>
              </a:rPr>
              <a:t> </a:t>
            </a:r>
            <a:endParaRPr lang="en-US" altLang="zh-TW" sz="1200" dirty="0">
              <a:effectLst/>
              <a:latin typeface="Times New Roman" panose="02020603050405020304" pitchFamily="18" charset="0"/>
              <a:ea typeface="標楷體" panose="02010601000101010101" pitchFamily="2" charset="-120"/>
              <a:cs typeface="Times New Roman" panose="02020603050405020304" pitchFamily="18" charset="0"/>
            </a:endParaRPr>
          </a:p>
          <a:p>
            <a:r>
              <a:rPr lang="zh-TW" altLang="zh-TW" sz="1200" dirty="0">
                <a:effectLst/>
                <a:latin typeface="Times New Roman" panose="02020603050405020304" pitchFamily="18" charset="0"/>
                <a:ea typeface="標楷體" panose="02010601000101010101" pitchFamily="2" charset="-120"/>
                <a:cs typeface="Times New Roman" panose="02020603050405020304" pitchFamily="18" charset="0"/>
              </a:rPr>
              <a:t>系統無法正確識別目標</a:t>
            </a:r>
            <a:endParaRPr lang="en-US" altLang="zh-TW" sz="1200" dirty="0">
              <a:effectLst/>
              <a:latin typeface="Times New Roman" panose="02020603050405020304" pitchFamily="18" charset="0"/>
              <a:ea typeface="標楷體" panose="02010601000101010101" pitchFamily="2" charset="-120"/>
              <a:cs typeface="Times New Roman" panose="02020603050405020304" pitchFamily="18" charset="0"/>
            </a:endParaRPr>
          </a:p>
          <a:p>
            <a:endParaRPr lang="en-US" altLang="zh-TW" sz="1200" dirty="0">
              <a:effectLst/>
              <a:latin typeface="Times New Roman" panose="02020603050405020304" pitchFamily="18" charset="0"/>
              <a:ea typeface="標楷體" panose="02010601000101010101" pitchFamily="2" charset="-120"/>
              <a:cs typeface="Times New Roman" panose="02020603050405020304" pitchFamily="18" charset="0"/>
            </a:endParaRPr>
          </a:p>
          <a:p>
            <a:r>
              <a:rPr lang="zh-TW" altLang="zh-TW" sz="1200" dirty="0">
                <a:effectLst/>
                <a:latin typeface="Times New Roman" panose="02020603050405020304" pitchFamily="18" charset="0"/>
                <a:ea typeface="標楷體" panose="02010601000101010101" pitchFamily="2" charset="-120"/>
                <a:cs typeface="Times New Roman" panose="02020603050405020304" pitchFamily="18" charset="0"/>
              </a:rPr>
              <a:t>這些案例強調了後門攻擊對系統安全的潛在威脅，凸顯了在神經網絡系統設計和實施過程中必須加強安全防護的重要性。</a:t>
            </a:r>
            <a:r>
              <a:rPr lang="zh-TW" altLang="zh-TW" dirty="0">
                <a:effectLst/>
              </a:rPr>
              <a:t> </a:t>
            </a:r>
            <a:endParaRPr lang="zh-TW" altLang="zh-TW"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6</a:t>
            </a:fld>
            <a:endParaRPr lang="zh-TW" altLang="en-US"/>
          </a:p>
        </p:txBody>
      </p:sp>
    </p:spTree>
    <p:extLst>
      <p:ext uri="{BB962C8B-B14F-4D97-AF65-F5344CB8AC3E}">
        <p14:creationId xmlns:p14="http://schemas.microsoft.com/office/powerpoint/2010/main" val="23090420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200" kern="1200" dirty="0">
                <a:solidFill>
                  <a:schemeClr val="tx1"/>
                </a:solidFill>
                <a:effectLst/>
                <a:latin typeface="+mn-lt"/>
                <a:ea typeface="+mn-ea"/>
                <a:cs typeface="+mn-cs"/>
              </a:rPr>
              <a:t>本研究架設了一個模擬平台，用於評估神經網路後門攻擊</a:t>
            </a:r>
            <a:r>
              <a:rPr lang="zh-TW" altLang="en-US" sz="1200" kern="1200" dirty="0">
                <a:solidFill>
                  <a:schemeClr val="tx1"/>
                </a:solidFill>
                <a:effectLst/>
                <a:latin typeface="+mn-lt"/>
                <a:ea typeface="+mn-ea"/>
                <a:cs typeface="+mn-cs"/>
              </a:rPr>
              <a:t>於實體環境的影響</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本研究僅初步的探討四種基本的天氣狀況，</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然而現實生活中的天氣狀況更加的複雜多變，</a:t>
            </a:r>
            <a:endParaRPr lang="en-US" altLang="zh-TW" sz="1200" kern="1200" dirty="0">
              <a:solidFill>
                <a:schemeClr val="tx1"/>
              </a:solidFill>
              <a:effectLst/>
              <a:latin typeface="+mn-lt"/>
              <a:ea typeface="+mn-ea"/>
              <a:cs typeface="+mn-cs"/>
            </a:endParaRPr>
          </a:p>
          <a:p>
            <a:endParaRPr lang="zh-TW"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此</a:t>
            </a:r>
            <a:r>
              <a:rPr lang="zh-TW" altLang="en-US" sz="1200" kern="1200" dirty="0">
                <a:solidFill>
                  <a:schemeClr val="tx1"/>
                </a:solidFill>
                <a:effectLst/>
                <a:latin typeface="+mn-lt"/>
                <a:ea typeface="+mn-ea"/>
                <a:cs typeface="+mn-cs"/>
              </a:rPr>
              <a:t>外 </a:t>
            </a:r>
            <a:r>
              <a:rPr lang="zh-TW" altLang="zh-TW" sz="1200" kern="1200" dirty="0">
                <a:solidFill>
                  <a:schemeClr val="tx1"/>
                </a:solidFill>
                <a:effectLst/>
                <a:latin typeface="+mn-lt"/>
                <a:ea typeface="+mn-ea"/>
                <a:cs typeface="+mn-cs"/>
              </a:rPr>
              <a:t>平台具備況展能力，</a:t>
            </a:r>
            <a:r>
              <a:rPr lang="zh-TW" altLang="en-US" sz="1200" kern="1200" dirty="0">
                <a:solidFill>
                  <a:schemeClr val="tx1"/>
                </a:solidFill>
                <a:effectLst/>
                <a:latin typeface="+mn-lt"/>
                <a:ea typeface="+mn-ea"/>
                <a:cs typeface="+mn-cs"/>
              </a:rPr>
              <a:t>可以套用各種後門攻擊模型</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除了</a:t>
            </a:r>
            <a:r>
              <a:rPr lang="zh-TW" altLang="en-US" sz="1200" kern="1200" dirty="0">
                <a:solidFill>
                  <a:schemeClr val="tx1"/>
                </a:solidFill>
                <a:effectLst/>
                <a:latin typeface="+mn-lt"/>
                <a:ea typeface="+mn-ea"/>
                <a:cs typeface="+mn-cs"/>
              </a:rPr>
              <a:t>實驗中</a:t>
            </a:r>
            <a:r>
              <a:rPr lang="zh-TW" altLang="zh-TW" sz="1200" kern="1200" dirty="0">
                <a:solidFill>
                  <a:schemeClr val="tx1"/>
                </a:solidFill>
                <a:effectLst/>
                <a:latin typeface="+mn-lt"/>
                <a:ea typeface="+mn-ea"/>
                <a:cs typeface="+mn-cs"/>
              </a:rPr>
              <a:t>天氣</a:t>
            </a:r>
            <a:r>
              <a:rPr lang="zh-TW" altLang="en-US" sz="1200" kern="1200" dirty="0">
                <a:solidFill>
                  <a:schemeClr val="tx1"/>
                </a:solidFill>
                <a:effectLst/>
                <a:latin typeface="+mn-lt"/>
                <a:ea typeface="+mn-ea"/>
                <a:cs typeface="+mn-cs"/>
              </a:rPr>
              <a:t>狀況</a:t>
            </a:r>
            <a:r>
              <a:rPr lang="zh-TW" altLang="zh-TW" sz="1200" kern="1200" dirty="0">
                <a:solidFill>
                  <a:schemeClr val="tx1"/>
                </a:solidFill>
                <a:effectLst/>
                <a:latin typeface="+mn-lt"/>
                <a:ea typeface="+mn-ea"/>
                <a:cs typeface="+mn-cs"/>
              </a:rPr>
              <a:t>以及相機鏡頭的變更外，</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此平台還能進一步整合自動駕駛系統，用於討論當神經網路後門攻擊成功後，</a:t>
            </a:r>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對於自駕車系統的決策的影響。</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r>
              <a:rPr lang="zh-TW" altLang="zh-TW" sz="1200" kern="1200" dirty="0">
                <a:solidFill>
                  <a:schemeClr val="tx1"/>
                </a:solidFill>
                <a:effectLst/>
                <a:latin typeface="+mn-lt"/>
                <a:ea typeface="+mn-ea"/>
                <a:cs typeface="+mn-cs"/>
              </a:rPr>
              <a:t>除此之外，現有的後門攻擊檢測與防禦也都著重在數位層面上，也可以利用此平台對於防禦機制進行測試</a:t>
            </a:r>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或是利用實體環境因素對後門攻擊所產生的影響，設計一套防禦機制</a:t>
            </a:r>
            <a:r>
              <a:rPr lang="zh-TW" altLang="zh-TW"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除此之外</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若具備足夠的經費以及環境，還可將後門攻擊應用於真實的自動駕駛車輛或無人機系統中</a:t>
            </a:r>
            <a:r>
              <a:rPr lang="zh-TW" altLang="en-US" sz="1200" kern="1200" dirty="0">
                <a:solidFill>
                  <a:schemeClr val="tx1"/>
                </a:solidFill>
                <a:effectLst/>
                <a:latin typeface="+mn-lt"/>
                <a:ea typeface="+mn-ea"/>
                <a:cs typeface="+mn-cs"/>
              </a:rPr>
              <a:t>，</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effectLst/>
                <a:latin typeface="Helvetica" pitchFamily="2" charset="0"/>
              </a:rPr>
              <a:t>應該會更加複雜並且有更多差異因素，也可以藉此探討還有哪些可能影響攻擊成效的環境因素</a:t>
            </a:r>
          </a:p>
          <a:p>
            <a:br>
              <a:rPr lang="zh-TW" altLang="en-US" dirty="0">
                <a:effectLst/>
                <a:latin typeface="Helvetica" pitchFamily="2" charset="0"/>
              </a:rPr>
            </a:br>
            <a:endParaRPr lang="zh-TW" altLang="en-US" dirty="0">
              <a:effectLst/>
              <a:latin typeface="Helvetica" pitchFamily="2" charset="0"/>
            </a:endParaRPr>
          </a:p>
          <a:p>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60</a:t>
            </a:fld>
            <a:endParaRPr lang="zh-TW" altLang="en-US"/>
          </a:p>
        </p:txBody>
      </p:sp>
    </p:spTree>
    <p:extLst>
      <p:ext uri="{BB962C8B-B14F-4D97-AF65-F5344CB8AC3E}">
        <p14:creationId xmlns:p14="http://schemas.microsoft.com/office/powerpoint/2010/main" val="40528153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本研究</a:t>
            </a:r>
            <a:r>
              <a:rPr lang="zh-TW" altLang="en-US" sz="1200" kern="1200" dirty="0">
                <a:solidFill>
                  <a:schemeClr val="tx1"/>
                </a:solidFill>
                <a:effectLst/>
                <a:latin typeface="+mn-lt"/>
                <a:ea typeface="+mn-ea"/>
                <a:cs typeface="+mn-cs"/>
              </a:rPr>
              <a:t>使用</a:t>
            </a:r>
            <a:r>
              <a:rPr lang="en-US" altLang="zh-TW" sz="1200" kern="1200" dirty="0">
                <a:solidFill>
                  <a:schemeClr val="tx1"/>
                </a:solidFill>
                <a:effectLst/>
                <a:latin typeface="+mn-lt"/>
                <a:ea typeface="+mn-ea"/>
                <a:cs typeface="+mn-cs"/>
              </a:rPr>
              <a:t>CARLA</a:t>
            </a:r>
            <a:r>
              <a:rPr lang="zh-TW" altLang="zh-TW" sz="1200" kern="1200" dirty="0">
                <a:solidFill>
                  <a:schemeClr val="tx1"/>
                </a:solidFill>
                <a:effectLst/>
                <a:latin typeface="+mn-lt"/>
                <a:ea typeface="+mn-ea"/>
                <a:cs typeface="+mn-cs"/>
              </a:rPr>
              <a:t>模擬器架設了一個模擬平台</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，用於評估神經網路後門攻擊</a:t>
            </a:r>
            <a:r>
              <a:rPr lang="zh-TW" altLang="en-US" sz="1200" kern="1200" dirty="0">
                <a:solidFill>
                  <a:schemeClr val="tx1"/>
                </a:solidFill>
                <a:effectLst/>
                <a:latin typeface="+mn-lt"/>
                <a:ea typeface="+mn-ea"/>
                <a:cs typeface="+mn-cs"/>
              </a:rPr>
              <a:t>於實體環境的影響</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sz="1200" kern="1200" dirty="0">
                <a:solidFill>
                  <a:schemeClr val="tx1"/>
                </a:solidFill>
                <a:effectLst/>
                <a:latin typeface="+mn-lt"/>
                <a:ea typeface="+mn-ea"/>
                <a:cs typeface="+mn-cs"/>
              </a:rPr>
            </a:br>
            <a:r>
              <a:rPr lang="zh-TW" altLang="en-US" sz="1200" kern="1200" dirty="0">
                <a:solidFill>
                  <a:schemeClr val="tx1"/>
                </a:solidFill>
                <a:effectLst/>
                <a:latin typeface="+mn-lt"/>
                <a:ea typeface="+mn-ea"/>
                <a:cs typeface="+mn-cs"/>
              </a:rPr>
              <a:t>平台中</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我們</a:t>
            </a:r>
            <a:r>
              <a:rPr lang="zh-TW" altLang="zh-TW" sz="1200" kern="1200" dirty="0">
                <a:solidFill>
                  <a:schemeClr val="tx1"/>
                </a:solidFill>
                <a:effectLst/>
                <a:latin typeface="+mn-lt"/>
                <a:ea typeface="+mn-ea"/>
                <a:cs typeface="+mn-cs"/>
              </a:rPr>
              <a:t>可以修改天氣條件，</a:t>
            </a:r>
            <a:r>
              <a:rPr lang="zh-TW" altLang="en-US" sz="1200" kern="1200" dirty="0">
                <a:solidFill>
                  <a:schemeClr val="tx1"/>
                </a:solidFill>
                <a:effectLst/>
                <a:latin typeface="+mn-lt"/>
                <a:ea typeface="+mn-ea"/>
                <a:cs typeface="+mn-cs"/>
              </a:rPr>
              <a:t>自駕車視角</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200" kern="1200" dirty="0">
                <a:solidFill>
                  <a:schemeClr val="tx1"/>
                </a:solidFill>
                <a:effectLst/>
                <a:latin typeface="+mn-lt"/>
                <a:ea typeface="+mn-ea"/>
                <a:cs typeface="+mn-cs"/>
              </a:rPr>
              <a:t>以便</a:t>
            </a:r>
            <a:r>
              <a:rPr lang="zh-TW" altLang="en-US" sz="1200" kern="1200" dirty="0">
                <a:solidFill>
                  <a:schemeClr val="tx1"/>
                </a:solidFill>
                <a:effectLst/>
                <a:latin typeface="+mn-lt"/>
                <a:ea typeface="+mn-ea"/>
                <a:cs typeface="+mn-cs"/>
              </a:rPr>
              <a:t>實時的去偵測後門攻擊於路牌辨識模型的影響</a:t>
            </a:r>
            <a:endParaRPr lang="en-US" altLang="zh-TW"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sz="1200" kern="1200" dirty="0">
              <a:solidFill>
                <a:schemeClr val="tx1"/>
              </a:solidFill>
              <a:effectLst/>
              <a:latin typeface="+mn-lt"/>
              <a:ea typeface="+mn-ea"/>
              <a:cs typeface="+mn-cs"/>
            </a:endParaRPr>
          </a:p>
          <a:p>
            <a:r>
              <a:rPr lang="zh-TW" altLang="en-US" sz="1200" kern="1200" dirty="0">
                <a:solidFill>
                  <a:schemeClr val="tx1"/>
                </a:solidFill>
                <a:effectLst/>
                <a:latin typeface="+mn-lt"/>
                <a:ea typeface="+mn-ea"/>
                <a:cs typeface="+mn-cs"/>
              </a:rPr>
              <a:t>實驗證實了</a:t>
            </a:r>
            <a:endParaRPr lang="en-US" altLang="zh-TW" sz="1200" kern="1200" dirty="0">
              <a:solidFill>
                <a:schemeClr val="tx1"/>
              </a:solidFill>
              <a:effectLst/>
              <a:latin typeface="+mn-lt"/>
              <a:ea typeface="+mn-ea"/>
              <a:cs typeface="+mn-cs"/>
            </a:endParaRPr>
          </a:p>
          <a:p>
            <a:r>
              <a:rPr lang="zh-TW" altLang="en-US" dirty="0">
                <a:solidFill>
                  <a:srgbClr val="292934"/>
                </a:solidFill>
                <a:latin typeface="Helvetica" pitchFamily="2" charset="0"/>
              </a:rPr>
              <a:t>環</a:t>
            </a:r>
            <a:r>
              <a:rPr lang="zh-TW" altLang="en-US" dirty="0">
                <a:solidFill>
                  <a:srgbClr val="292934"/>
                </a:solidFill>
                <a:effectLst/>
                <a:latin typeface="Helvetica" pitchFamily="2" charset="0"/>
              </a:rPr>
              <a:t>境因素會對後門攻擊造成影響</a:t>
            </a:r>
            <a:endParaRPr lang="en-US" altLang="zh-TW" dirty="0">
              <a:solidFill>
                <a:srgbClr val="292934"/>
              </a:solidFill>
              <a:effectLst/>
              <a:latin typeface="Helvetica" pitchFamily="2" charset="0"/>
            </a:endParaRPr>
          </a:p>
          <a:p>
            <a:r>
              <a:rPr lang="zh-TW" altLang="en-US" dirty="0">
                <a:solidFill>
                  <a:srgbClr val="292934"/>
                </a:solidFill>
                <a:effectLst/>
                <a:latin typeface="Helvetica" pitchFamily="2" charset="0"/>
              </a:rPr>
              <a:t>由其是在</a:t>
            </a:r>
            <a:r>
              <a:rPr lang="zh-TW" altLang="en-US" dirty="0"/>
              <a:t>惡劣天氣條件下，像是陰天且下雨的情況下</a:t>
            </a:r>
            <a:endParaRPr lang="en-US" altLang="zh-TW" dirty="0"/>
          </a:p>
          <a:p>
            <a:r>
              <a:rPr lang="zh-TW" altLang="en-US" dirty="0"/>
              <a:t>攻擊成功率大幅度地降低。</a:t>
            </a:r>
            <a:endParaRPr lang="en-US" altLang="zh-TW" dirty="0"/>
          </a:p>
          <a:p>
            <a:r>
              <a:rPr lang="zh-TW" altLang="en-US" dirty="0">
                <a:solidFill>
                  <a:srgbClr val="292934"/>
                </a:solidFill>
                <a:effectLst/>
                <a:latin typeface="Helvetica" pitchFamily="2" charset="0"/>
              </a:rPr>
              <a:t>只剩</a:t>
            </a:r>
            <a:r>
              <a:rPr lang="en-US" altLang="zh-TW" dirty="0">
                <a:solidFill>
                  <a:srgbClr val="292934"/>
                </a:solidFill>
                <a:effectLst/>
                <a:latin typeface="Helvetica" pitchFamily="2" charset="0"/>
              </a:rPr>
              <a:t>58%</a:t>
            </a:r>
            <a:r>
              <a:rPr lang="zh-TW" altLang="en-US" dirty="0">
                <a:solidFill>
                  <a:srgbClr val="292934"/>
                </a:solidFill>
                <a:effectLst/>
                <a:latin typeface="Helvetica" pitchFamily="2" charset="0"/>
              </a:rPr>
              <a:t>的攻擊成功率</a:t>
            </a:r>
            <a:endParaRPr lang="en-US" altLang="zh-TW" dirty="0">
              <a:solidFill>
                <a:srgbClr val="292934"/>
              </a:solidFill>
              <a:effectLst/>
              <a:latin typeface="Helvetica" pitchFamily="2" charset="0"/>
            </a:endParaRPr>
          </a:p>
          <a:p>
            <a:endParaRPr lang="en-US" altLang="zh-TW" dirty="0">
              <a:solidFill>
                <a:srgbClr val="292934"/>
              </a:solidFill>
              <a:effectLst/>
              <a:latin typeface="Helvetica" pitchFamily="2" charset="0"/>
            </a:endParaRPr>
          </a:p>
          <a:p>
            <a:r>
              <a:rPr lang="zh-TW" altLang="en-US" dirty="0">
                <a:solidFill>
                  <a:srgbClr val="292934"/>
                </a:solidFill>
                <a:effectLst/>
                <a:latin typeface="Helvetica" pitchFamily="2" charset="0"/>
              </a:rPr>
              <a:t>角度也會造成攻擊成功率下降</a:t>
            </a:r>
            <a:endParaRPr lang="en-US" altLang="zh-TW" dirty="0">
              <a:solidFill>
                <a:srgbClr val="292934"/>
              </a:solidFill>
              <a:effectLst/>
              <a:latin typeface="Helvetica" pitchFamily="2" charset="0"/>
            </a:endParaRPr>
          </a:p>
          <a:p>
            <a:r>
              <a:rPr lang="zh-TW" altLang="en-US" dirty="0">
                <a:solidFill>
                  <a:srgbClr val="292934"/>
                </a:solidFill>
                <a:effectLst/>
                <a:latin typeface="Helvetica" pitchFamily="2" charset="0"/>
              </a:rPr>
              <a:t>尤其是在相機鏡頭跟交通號誌接近平行時</a:t>
            </a:r>
            <a:endParaRPr lang="en-US" altLang="zh-TW" dirty="0">
              <a:solidFill>
                <a:srgbClr val="292934"/>
              </a:solidFill>
              <a:effectLst/>
              <a:latin typeface="Helvetica" pitchFamily="2" charset="0"/>
            </a:endParaRPr>
          </a:p>
          <a:p>
            <a:r>
              <a:rPr lang="zh-TW" altLang="en-US" dirty="0">
                <a:solidFill>
                  <a:srgbClr val="292934"/>
                </a:solidFill>
                <a:effectLst/>
                <a:latin typeface="Helvetica" pitchFamily="2" charset="0"/>
              </a:rPr>
              <a:t>會攻擊失敗</a:t>
            </a:r>
            <a:endParaRPr lang="en-US" altLang="zh-TW" dirty="0">
              <a:solidFill>
                <a:srgbClr val="292934"/>
              </a:solidFill>
              <a:effectLst/>
              <a:latin typeface="Helvetica" pitchFamily="2" charset="0"/>
            </a:endParaRPr>
          </a:p>
          <a:p>
            <a:endParaRPr lang="en-US"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61</a:t>
            </a:fld>
            <a:endParaRPr lang="zh-TW" altLang="en-US"/>
          </a:p>
        </p:txBody>
      </p:sp>
    </p:spTree>
    <p:extLst>
      <p:ext uri="{BB962C8B-B14F-4D97-AF65-F5344CB8AC3E}">
        <p14:creationId xmlns:p14="http://schemas.microsoft.com/office/powerpoint/2010/main" val="22299387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63</a:t>
            </a:fld>
            <a:endParaRPr lang="zh-TW" altLang="en-US"/>
          </a:p>
        </p:txBody>
      </p:sp>
    </p:spTree>
    <p:extLst>
      <p:ext uri="{BB962C8B-B14F-4D97-AF65-F5344CB8AC3E}">
        <p14:creationId xmlns:p14="http://schemas.microsoft.com/office/powerpoint/2010/main" val="10368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effectLst/>
                <a:latin typeface="Helvetica" pitchFamily="2" charset="0"/>
              </a:rPr>
              <a:t>接下來會介紹本研究的目的</a:t>
            </a:r>
          </a:p>
          <a:p>
            <a:endParaRPr kumimoji="1" lang="zh-TW" altLang="en-US" dirty="0"/>
          </a:p>
        </p:txBody>
      </p:sp>
      <p:sp>
        <p:nvSpPr>
          <p:cNvPr id="4" name="投影片編號版面配置區 3"/>
          <p:cNvSpPr>
            <a:spLocks noGrp="1"/>
          </p:cNvSpPr>
          <p:nvPr>
            <p:ph type="sldNum" sz="quarter" idx="5"/>
          </p:nvPr>
        </p:nvSpPr>
        <p:spPr/>
        <p:txBody>
          <a:bodyPr/>
          <a:lstStyle/>
          <a:p>
            <a:fld id="{362CE624-0314-49C0-B1D2-374EEC254A12}" type="slidenum">
              <a:rPr lang="zh-TW" altLang="en-US" smtClean="0"/>
              <a:pPr/>
              <a:t>7</a:t>
            </a:fld>
            <a:endParaRPr lang="zh-TW" altLang="en-US"/>
          </a:p>
        </p:txBody>
      </p:sp>
    </p:spTree>
    <p:extLst>
      <p:ext uri="{BB962C8B-B14F-4D97-AF65-F5344CB8AC3E}">
        <p14:creationId xmlns:p14="http://schemas.microsoft.com/office/powerpoint/2010/main" val="2121911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5F5A2-B3DF-7D96-B7E1-75F6ACA03FD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1880BA2-BA33-9B39-6E54-E28D3E0B617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C4C69B5-9B88-D2AD-6357-BCA768BDBD67}"/>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zh-TW" altLang="en-US" sz="1200" b="1" i="0" u="none" strike="noStrike" cap="none" normalizeH="0" baseline="0" dirty="0">
                <a:ln>
                  <a:noFill/>
                </a:ln>
                <a:solidFill>
                  <a:schemeClr val="tx1"/>
                </a:solidFill>
                <a:effectLst/>
                <a:latin typeface="Arial" panose="020B0604020202020204" pitchFamily="34" charset="0"/>
              </a:rPr>
              <a:t>目前現有神經網路攻擊研究</a:t>
            </a:r>
            <a:endParaRPr kumimoji="0" lang="en-US" altLang="zh-TW" sz="1200" b="1" i="0" u="none" strike="noStrike" cap="none" normalizeH="0" baseline="0" dirty="0">
              <a:ln>
                <a:noFill/>
              </a:ln>
              <a:solidFill>
                <a:schemeClr val="tx1"/>
              </a:solidFill>
              <a:effectLst/>
              <a:latin typeface="BiauKai" panose="02010601000101010101" pitchFamily="2" charset="-120"/>
              <a:ea typeface="BiauKai" panose="02010601000101010101" pitchFamily="2" charset="-120"/>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lang="zh-TW" altLang="en-US" dirty="0">
                <a:effectLst/>
                <a:latin typeface="BiauKai" panose="02010601000101010101" pitchFamily="2" charset="-120"/>
                <a:ea typeface="BiauKai" panose="02010601000101010101" pitchFamily="2" charset="-120"/>
              </a:rPr>
              <a:t>大部分都是在數位情況下，</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zh-TW"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en-US" sz="1200" b="1" i="0" u="none" strike="noStrike" cap="none" normalizeH="0" baseline="0" dirty="0">
                <a:ln>
                  <a:noFill/>
                </a:ln>
                <a:solidFill>
                  <a:schemeClr val="tx1"/>
                </a:solidFill>
                <a:effectLst/>
                <a:latin typeface="Arial" panose="020B0604020202020204" pitchFamily="34" charset="0"/>
              </a:rPr>
              <a:t>但數位環境中</a:t>
            </a:r>
            <a:endParaRPr kumimoji="0" lang="en-US" altLang="zh-TW"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en-US" sz="1200" b="1" i="0" u="none" strike="noStrike" cap="none" normalizeH="0" baseline="0" dirty="0">
                <a:ln>
                  <a:noFill/>
                </a:ln>
                <a:solidFill>
                  <a:schemeClr val="tx1"/>
                </a:solidFill>
                <a:effectLst/>
                <a:latin typeface="Arial" panose="020B0604020202020204" pitchFamily="34" charset="0"/>
              </a:rPr>
              <a:t>實驗數據具有高穩定性</a:t>
            </a:r>
            <a:endParaRPr kumimoji="0" lang="en-US" altLang="zh-TW"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zh-TW" sz="105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050" b="0" i="0" u="none" strike="noStrike" cap="none" normalizeH="0" baseline="0" dirty="0">
                <a:ln>
                  <a:noFill/>
                </a:ln>
                <a:solidFill>
                  <a:schemeClr val="tx1"/>
                </a:solidFill>
                <a:effectLst/>
                <a:latin typeface="Arial" panose="020B0604020202020204" pitchFamily="34" charset="0"/>
              </a:rPr>
              <a:t>圖形辨識通常基於完美、無干擾的數據。</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en-US" sz="1200" b="0" i="0" u="none" strike="noStrike" cap="none" normalizeH="0" baseline="0" dirty="0">
                <a:ln>
                  <a:noFill/>
                </a:ln>
                <a:solidFill>
                  <a:schemeClr val="tx1"/>
                </a:solidFill>
                <a:effectLst/>
                <a:latin typeface="Arial" panose="020B0604020202020204" pitchFamily="34" charset="0"/>
              </a:rPr>
              <a:t>且</a:t>
            </a:r>
            <a:r>
              <a:rPr kumimoji="0" lang="zh-TW" altLang="zh-TW" sz="1200" b="0" i="0" u="none" strike="noStrike" cap="none" normalizeH="0" baseline="0" dirty="0">
                <a:ln>
                  <a:noFill/>
                </a:ln>
                <a:solidFill>
                  <a:schemeClr val="tx1"/>
                </a:solidFill>
                <a:effectLst/>
                <a:latin typeface="Arial" panose="020B0604020202020204" pitchFamily="34" charset="0"/>
              </a:rPr>
              <a:t>圖像來源穩定</a:t>
            </a:r>
            <a:r>
              <a:rPr kumimoji="0" lang="zh-TW" altLang="en-US" sz="1200" b="0" i="0" u="none" strike="noStrike" cap="none" normalizeH="0" baseline="0" dirty="0">
                <a:ln>
                  <a:noFill/>
                </a:ln>
                <a:solidFill>
                  <a:schemeClr val="tx1"/>
                </a:solidFill>
                <a:effectLst/>
                <a:latin typeface="Arial" panose="020B0604020202020204" pitchFamily="34" charset="0"/>
              </a:rPr>
              <a:t>，圖片</a:t>
            </a:r>
            <a:r>
              <a:rPr kumimoji="0" lang="zh-TW" altLang="zh-TW" sz="1200" b="0" i="0" u="none" strike="noStrike" cap="none" normalizeH="0" baseline="0" dirty="0">
                <a:ln>
                  <a:noFill/>
                </a:ln>
                <a:solidFill>
                  <a:schemeClr val="tx1"/>
                </a:solidFill>
                <a:effectLst/>
                <a:latin typeface="Arial" panose="020B0604020202020204" pitchFamily="34" charset="0"/>
              </a:rPr>
              <a:t>清晰，無光照、角度</a:t>
            </a:r>
            <a:r>
              <a:rPr kumimoji="0" lang="zh-TW" altLang="en-US" sz="1200" b="0" i="0" u="none" strike="noStrike" cap="none" normalizeH="0" baseline="0" dirty="0">
                <a:ln>
                  <a:noFill/>
                </a:ln>
                <a:solidFill>
                  <a:schemeClr val="tx1"/>
                </a:solidFill>
                <a:effectLst/>
                <a:latin typeface="Arial" panose="020B0604020202020204" pitchFamily="34" charset="0"/>
              </a:rPr>
              <a:t>等</a:t>
            </a:r>
            <a:r>
              <a:rPr kumimoji="0" lang="zh-TW" altLang="zh-TW" sz="1200" b="0" i="0" u="none" strike="noStrike" cap="none" normalizeH="0" baseline="0" dirty="0">
                <a:ln>
                  <a:noFill/>
                </a:ln>
                <a:solidFill>
                  <a:schemeClr val="tx1"/>
                </a:solidFill>
                <a:effectLst/>
                <a:latin typeface="Arial" panose="020B0604020202020204" pitchFamily="34" charset="0"/>
              </a:rPr>
              <a:t>變化。</a:t>
            </a:r>
            <a:endParaRPr kumimoji="0" lang="en-US"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TW"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en-US" sz="1200" b="1" i="0" u="none" strike="noStrike" cap="none" normalizeH="0" baseline="0" dirty="0">
                <a:ln>
                  <a:noFill/>
                </a:ln>
                <a:solidFill>
                  <a:schemeClr val="tx1"/>
                </a:solidFill>
                <a:effectLst/>
                <a:latin typeface="Arial" panose="020B0604020202020204" pitchFamily="34" charset="0"/>
              </a:rPr>
              <a:t>因此</a:t>
            </a:r>
            <a:r>
              <a:rPr kumimoji="0" lang="zh-TW" altLang="zh-TW" sz="1200" b="0" i="0" u="none" strike="noStrike" cap="none" normalizeH="0" baseline="0" dirty="0">
                <a:ln>
                  <a:noFill/>
                </a:ln>
                <a:solidFill>
                  <a:schemeClr val="tx1"/>
                </a:solidFill>
                <a:effectLst/>
                <a:latin typeface="Arial" panose="020B0604020202020204" pitchFamily="34" charset="0"/>
              </a:rPr>
              <a:t>在數位環境中，模型能更容易進行物體檢測和分類。</a:t>
            </a:r>
            <a:endParaRPr kumimoji="0" lang="en-US"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TW"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en-US" sz="1200" b="1" i="0" u="none" strike="noStrike" cap="none" normalizeH="0" baseline="0" dirty="0">
                <a:ln>
                  <a:noFill/>
                </a:ln>
                <a:solidFill>
                  <a:schemeClr val="tx1"/>
                </a:solidFill>
                <a:effectLst/>
                <a:latin typeface="Arial" panose="020B0604020202020204" pitchFamily="34" charset="0"/>
              </a:rPr>
              <a:t>然而</a:t>
            </a:r>
            <a:r>
              <a:rPr kumimoji="0" lang="zh-TW" altLang="zh-TW" sz="1200" b="1" i="0" u="none" strike="noStrike" cap="none" normalizeH="0" baseline="0" dirty="0">
                <a:ln>
                  <a:noFill/>
                </a:ln>
                <a:solidFill>
                  <a:schemeClr val="tx1"/>
                </a:solidFill>
                <a:effectLst/>
                <a:latin typeface="Arial" panose="020B0604020202020204" pitchFamily="34" charset="0"/>
              </a:rPr>
              <a:t>實體環境複雜</a:t>
            </a:r>
            <a:endParaRPr kumimoji="0" lang="zh-TW"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chemeClr val="tx1"/>
                </a:solidFill>
                <a:effectLst/>
                <a:latin typeface="Arial" panose="020B0604020202020204" pitchFamily="34" charset="0"/>
              </a:rPr>
              <a:t>受到許多不可控的外部因素影響，如光照變化、天氣條件和物體的遮擋。</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en-US" sz="1200" b="0" i="0" u="none" strike="noStrike" cap="none" normalizeH="0" baseline="0" dirty="0">
                <a:ln>
                  <a:noFill/>
                </a:ln>
                <a:solidFill>
                  <a:schemeClr val="tx1"/>
                </a:solidFill>
                <a:effectLst/>
                <a:latin typeface="Arial" panose="020B0604020202020204" pitchFamily="34" charset="0"/>
              </a:rPr>
              <a:t>除此之外</a:t>
            </a:r>
            <a:r>
              <a:rPr kumimoji="0" lang="zh-TW" altLang="zh-TW" sz="1200" b="0" i="0" u="none" strike="noStrike" cap="none" normalizeH="0" baseline="0" dirty="0">
                <a:ln>
                  <a:noFill/>
                </a:ln>
                <a:solidFill>
                  <a:schemeClr val="tx1"/>
                </a:solidFill>
                <a:effectLst/>
                <a:latin typeface="Arial" panose="020B0604020202020204" pitchFamily="34" charset="0"/>
              </a:rPr>
              <a:t>動態背景</a:t>
            </a:r>
            <a:r>
              <a:rPr kumimoji="0" lang="zh-TW" altLang="en-US" sz="1200" b="0" i="0" u="none" strike="noStrike" cap="none" normalizeH="0" baseline="0" dirty="0">
                <a:ln>
                  <a:noFill/>
                </a:ln>
                <a:solidFill>
                  <a:schemeClr val="tx1"/>
                </a:solidFill>
                <a:effectLst/>
                <a:latin typeface="Arial" panose="020B0604020202020204" pitchFamily="34" charset="0"/>
              </a:rPr>
              <a:t>也</a:t>
            </a:r>
            <a:r>
              <a:rPr kumimoji="0" lang="zh-TW" altLang="zh-TW" sz="1200" b="0" i="0" u="none" strike="noStrike" cap="none" normalizeH="0" baseline="0" dirty="0">
                <a:ln>
                  <a:noFill/>
                </a:ln>
                <a:solidFill>
                  <a:schemeClr val="tx1"/>
                </a:solidFill>
                <a:effectLst/>
                <a:latin typeface="Arial" panose="020B0604020202020204" pitchFamily="34" charset="0"/>
              </a:rPr>
              <a:t>增加了辨識的難度。</a:t>
            </a:r>
            <a:endParaRPr kumimoji="0" lang="en-US"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TW"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en-US" sz="1200" b="1" i="0" u="none" strike="noStrike" cap="none" normalizeH="0" baseline="0" dirty="0">
                <a:ln>
                  <a:noFill/>
                </a:ln>
                <a:solidFill>
                  <a:schemeClr val="tx1"/>
                </a:solidFill>
                <a:effectLst/>
                <a:latin typeface="Arial" panose="020B0604020202020204" pitchFamily="34" charset="0"/>
              </a:rPr>
              <a:t>對於自駕車而言</a:t>
            </a:r>
            <a:endParaRPr kumimoji="0" lang="en-US" altLang="zh-TW"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en-US" sz="1200" b="1" i="0" u="none" strike="noStrike" cap="none" normalizeH="0" baseline="0" dirty="0">
                <a:ln>
                  <a:noFill/>
                </a:ln>
                <a:solidFill>
                  <a:schemeClr val="tx1"/>
                </a:solidFill>
                <a:effectLst/>
                <a:latin typeface="Arial" panose="020B0604020202020204" pitchFamily="34" charset="0"/>
              </a:rPr>
              <a:t>相機鏡頭</a:t>
            </a:r>
            <a:r>
              <a:rPr kumimoji="0" lang="zh-TW" altLang="zh-TW" sz="1200" b="0" i="0" u="none" strike="noStrike" cap="none" normalizeH="0" baseline="0" dirty="0">
                <a:ln>
                  <a:noFill/>
                </a:ln>
                <a:solidFill>
                  <a:schemeClr val="tx1"/>
                </a:solidFill>
                <a:effectLst/>
                <a:latin typeface="Arial" panose="020B0604020202020204" pitchFamily="34" charset="0"/>
              </a:rPr>
              <a:t>角度、解析度和物體距離等變數會影響模型的準確性。</a:t>
            </a:r>
          </a:p>
          <a:p>
            <a:endParaRPr lang="zh-TW" altLang="zh-TW" dirty="0"/>
          </a:p>
        </p:txBody>
      </p:sp>
      <p:sp>
        <p:nvSpPr>
          <p:cNvPr id="4" name="投影片編號版面配置區 3">
            <a:extLst>
              <a:ext uri="{FF2B5EF4-FFF2-40B4-BE49-F238E27FC236}">
                <a16:creationId xmlns:a16="http://schemas.microsoft.com/office/drawing/2014/main" id="{ADB9B966-90A7-50FD-B41B-6884DA9AF5DF}"/>
              </a:ext>
            </a:extLst>
          </p:cNvPr>
          <p:cNvSpPr>
            <a:spLocks noGrp="1"/>
          </p:cNvSpPr>
          <p:nvPr>
            <p:ph type="sldNum" sz="quarter" idx="5"/>
          </p:nvPr>
        </p:nvSpPr>
        <p:spPr/>
        <p:txBody>
          <a:bodyPr/>
          <a:lstStyle/>
          <a:p>
            <a:fld id="{362CE624-0314-49C0-B1D2-374EEC254A12}" type="slidenum">
              <a:rPr lang="zh-TW" altLang="en-US" smtClean="0"/>
              <a:pPr/>
              <a:t>8</a:t>
            </a:fld>
            <a:endParaRPr lang="zh-TW" altLang="en-US"/>
          </a:p>
        </p:txBody>
      </p:sp>
    </p:spTree>
    <p:extLst>
      <p:ext uri="{BB962C8B-B14F-4D97-AF65-F5344CB8AC3E}">
        <p14:creationId xmlns:p14="http://schemas.microsoft.com/office/powerpoint/2010/main" val="701766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22569-8C5A-3F5F-AA5D-3F084AC73C5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9742FCF-222A-5DD4-DF93-5AF572A4D5A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C315944-F6CE-5BAF-D407-E9EA457EBC84}"/>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en-US" sz="1200" b="0" i="0" u="none" strike="noStrike" cap="none" normalizeH="0" baseline="0" dirty="0">
                <a:ln>
                  <a:noFill/>
                </a:ln>
                <a:solidFill>
                  <a:schemeClr val="tx1"/>
                </a:solidFill>
                <a:effectLst/>
                <a:latin typeface="Arial" panose="020B0604020202020204" pitchFamily="34" charset="0"/>
              </a:rPr>
              <a:t>本研究將</a:t>
            </a:r>
            <a:r>
              <a:rPr kumimoji="0" lang="zh-TW" altLang="zh-TW" sz="1200" b="0" i="0" u="none" strike="noStrike" cap="none" normalizeH="0" baseline="0" dirty="0">
                <a:ln>
                  <a:noFill/>
                </a:ln>
                <a:solidFill>
                  <a:schemeClr val="tx1"/>
                </a:solidFill>
                <a:effectLst/>
                <a:latin typeface="Arial" panose="020B0604020202020204" pitchFamily="34" charset="0"/>
              </a:rPr>
              <a:t>後門攻擊擴展到更真實的應用場景，</a:t>
            </a:r>
            <a:endParaRPr kumimoji="0" lang="en-US"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chemeClr val="tx1"/>
                </a:solidFill>
                <a:effectLst/>
                <a:latin typeface="Arial" panose="020B0604020202020204" pitchFamily="34" charset="0"/>
              </a:rPr>
              <a:t>以評估其在實體環境中的影響和風險。</a:t>
            </a:r>
            <a:endParaRPr kumimoji="0" lang="en-US"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TW"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chemeClr val="tx1"/>
                </a:solidFill>
                <a:effectLst/>
                <a:latin typeface="Arial" panose="020B0604020202020204" pitchFamily="34" charset="0"/>
              </a:rPr>
              <a:t>由於真實世界中的實驗因素難以完全控制，</a:t>
            </a:r>
            <a:endParaRPr kumimoji="0" lang="en-US"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chemeClr val="tx1"/>
                </a:solidFill>
                <a:effectLst/>
                <a:latin typeface="Arial" panose="020B0604020202020204" pitchFamily="34" charset="0"/>
              </a:rPr>
              <a:t>導致參數的不可預測性，</a:t>
            </a:r>
            <a:endParaRPr kumimoji="0" lang="en-US"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chemeClr val="tx1"/>
                </a:solidFill>
                <a:effectLst/>
                <a:latin typeface="Arial" panose="020B0604020202020204" pitchFamily="34" charset="0"/>
              </a:rPr>
              <a:t>影響重複驗證。</a:t>
            </a:r>
            <a:endParaRPr kumimoji="0" lang="en-US"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TW"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en-US" sz="1200" b="0" i="0" u="none" strike="noStrike" cap="none" normalizeH="0" baseline="0" dirty="0">
                <a:ln>
                  <a:noFill/>
                </a:ln>
                <a:solidFill>
                  <a:schemeClr val="tx1"/>
                </a:solidFill>
                <a:effectLst/>
                <a:latin typeface="Arial" panose="020B0604020202020204" pitchFamily="34" charset="0"/>
              </a:rPr>
              <a:t>所以我們</a:t>
            </a:r>
            <a:r>
              <a:rPr kumimoji="0" lang="zh-TW" altLang="zh-TW" sz="1200" b="0" i="0" u="none" strike="noStrike" cap="none" normalizeH="0" baseline="0" dirty="0">
                <a:ln>
                  <a:noFill/>
                </a:ln>
                <a:solidFill>
                  <a:schemeClr val="tx1"/>
                </a:solidFill>
                <a:effectLst/>
                <a:latin typeface="Arial" panose="020B0604020202020204" pitchFamily="34" charset="0"/>
              </a:rPr>
              <a:t>選擇使用CARLA模擬器作為主要的實驗環境，</a:t>
            </a:r>
            <a:endParaRPr kumimoji="0" lang="en-US"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chemeClr val="tx1"/>
                </a:solidFill>
                <a:effectLst/>
                <a:latin typeface="Arial" panose="020B0604020202020204" pitchFamily="34" charset="0"/>
              </a:rPr>
              <a:t>建立系統化的測試平台。</a:t>
            </a:r>
            <a:endParaRPr kumimoji="0" lang="en-US"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TW"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chemeClr val="tx1"/>
                </a:solidFill>
                <a:effectLst/>
                <a:latin typeface="Arial" panose="020B0604020202020204" pitchFamily="34" charset="0"/>
              </a:rPr>
              <a:t>確保實驗的可重複性，以獲得可靠的結果。</a:t>
            </a:r>
            <a:endParaRPr kumimoji="0" lang="en-US"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TW" altLang="zh-TW"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chemeClr val="tx1"/>
                </a:solidFill>
                <a:effectLst/>
                <a:latin typeface="Arial" panose="020B0604020202020204" pitchFamily="34" charset="0"/>
              </a:rPr>
              <a:t>實驗中將模擬不同的天氣、光照和環境變化。</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chemeClr val="tx1"/>
                </a:solidFill>
                <a:effectLst/>
                <a:latin typeface="Arial" panose="020B0604020202020204" pitchFamily="34" charset="0"/>
              </a:rPr>
              <a:t>目的是檢測後門攻擊在實體環境中的攻擊成功率。 </a:t>
            </a:r>
          </a:p>
          <a:p>
            <a:endParaRPr lang="zh-TW" altLang="zh-TW" dirty="0"/>
          </a:p>
        </p:txBody>
      </p:sp>
      <p:sp>
        <p:nvSpPr>
          <p:cNvPr id="4" name="投影片編號版面配置區 3">
            <a:extLst>
              <a:ext uri="{FF2B5EF4-FFF2-40B4-BE49-F238E27FC236}">
                <a16:creationId xmlns:a16="http://schemas.microsoft.com/office/drawing/2014/main" id="{7ECA00FC-449A-34FB-700C-D035EC7B9E09}"/>
              </a:ext>
            </a:extLst>
          </p:cNvPr>
          <p:cNvSpPr>
            <a:spLocks noGrp="1"/>
          </p:cNvSpPr>
          <p:nvPr>
            <p:ph type="sldNum" sz="quarter" idx="5"/>
          </p:nvPr>
        </p:nvSpPr>
        <p:spPr/>
        <p:txBody>
          <a:bodyPr/>
          <a:lstStyle/>
          <a:p>
            <a:fld id="{362CE624-0314-49C0-B1D2-374EEC254A12}" type="slidenum">
              <a:rPr lang="zh-TW" altLang="en-US" smtClean="0"/>
              <a:pPr/>
              <a:t>9</a:t>
            </a:fld>
            <a:endParaRPr lang="zh-TW" altLang="en-US"/>
          </a:p>
        </p:txBody>
      </p:sp>
    </p:spTree>
    <p:extLst>
      <p:ext uri="{BB962C8B-B14F-4D97-AF65-F5344CB8AC3E}">
        <p14:creationId xmlns:p14="http://schemas.microsoft.com/office/powerpoint/2010/main" val="2935935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927225"/>
          </a:xfrm>
        </p:spPr>
        <p:txBody>
          <a:bodyPr anchor="b">
            <a:noAutofit/>
          </a:bodyPr>
          <a:lstStyle>
            <a:lvl1pPr>
              <a:defRPr sz="5400" cap="all" baseline="0"/>
            </a:lvl1pPr>
          </a:lstStyle>
          <a:p>
            <a:r>
              <a:rPr lang="zh-TW" altLang="en-US"/>
              <a:t>按一下以編輯母片標題樣式</a:t>
            </a:r>
            <a:endParaRPr lang="en-US"/>
          </a:p>
        </p:txBody>
      </p:sp>
      <p:sp>
        <p:nvSpPr>
          <p:cNvPr id="3" name="Subtitle 2"/>
          <p:cNvSpPr>
            <a:spLocks noGrp="1"/>
          </p:cNvSpPr>
          <p:nvPr>
            <p:ph type="subTitle" idx="1"/>
          </p:nvPr>
        </p:nvSpPr>
        <p:spPr>
          <a:xfrm>
            <a:off x="914400" y="3505200"/>
            <a:ext cx="85344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en-US"/>
          </a:p>
        </p:txBody>
      </p:sp>
      <p:sp>
        <p:nvSpPr>
          <p:cNvPr id="4" name="Date Placeholder 3"/>
          <p:cNvSpPr>
            <a:spLocks noGrp="1"/>
          </p:cNvSpPr>
          <p:nvPr>
            <p:ph type="dt" sz="half" idx="10"/>
          </p:nvPr>
        </p:nvSpPr>
        <p:spPr/>
        <p:txBody>
          <a:bodyPr/>
          <a:lstStyle/>
          <a:p>
            <a:fld id="{8427336F-6A3F-44AC-8A98-08E5FACFFEF9}" type="datetime1">
              <a:rPr lang="en-US" altLang="zh-TW"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p:nvCxnSpPr>
        <p:spPr>
          <a:xfrm>
            <a:off x="914400" y="3398520"/>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67BF2509-B01F-4B3F-97B7-4C0EF77DF1BB}" type="datetime1">
              <a:rPr lang="en-US" altLang="zh-TW"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09600"/>
            <a:ext cx="2743200" cy="5867400"/>
          </a:xfrm>
        </p:spPr>
        <p:txBody>
          <a:bodyPr vert="eaVert" anchor="b"/>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09600" y="609600"/>
            <a:ext cx="8026400" cy="5867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BAE35FDD-6A2B-4C45-8D4A-A4E15E778850}" type="datetime1">
              <a:rPr lang="en-US" altLang="zh-TW"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385154D3-0E94-41D5-8EEF-A330219A0A17}" type="datetime1">
              <a:rPr lang="en-US" altLang="zh-TW"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63084" y="2362201"/>
            <a:ext cx="10363200" cy="2200275"/>
          </a:xfrm>
        </p:spPr>
        <p:txBody>
          <a:bodyPr anchor="b">
            <a:normAutofit/>
          </a:bodyPr>
          <a:lstStyle>
            <a:lvl1pPr algn="l">
              <a:defRPr sz="4800" b="0" cap="all"/>
            </a:lvl1pPr>
          </a:lstStyle>
          <a:p>
            <a:r>
              <a:rPr lang="zh-TW" altLang="en-US"/>
              <a:t>按一下以編輯母片標題樣式</a:t>
            </a:r>
            <a:endParaRPr lang="en-US"/>
          </a:p>
        </p:txBody>
      </p:sp>
      <p:sp>
        <p:nvSpPr>
          <p:cNvPr id="3" name="Text Placeholder 2"/>
          <p:cNvSpPr>
            <a:spLocks noGrp="1"/>
          </p:cNvSpPr>
          <p:nvPr>
            <p:ph type="body" idx="1"/>
          </p:nvPr>
        </p:nvSpPr>
        <p:spPr>
          <a:xfrm>
            <a:off x="963084" y="4626865"/>
            <a:ext cx="103632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D6DF7952-C86E-43DE-BF83-7D19072866D4}" type="datetime1">
              <a:rPr lang="en-US" altLang="zh-TW" smtClean="0"/>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p:nvCxnSpPr>
        <p:spPr>
          <a:xfrm>
            <a:off x="975360" y="4599432"/>
            <a:ext cx="104648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Content Placeholder 2"/>
          <p:cNvSpPr>
            <a:spLocks noGrp="1"/>
          </p:cNvSpPr>
          <p:nvPr>
            <p:ph sz="half" idx="1"/>
          </p:nvPr>
        </p:nvSpPr>
        <p:spPr>
          <a:xfrm>
            <a:off x="609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6197600" y="1673352"/>
            <a:ext cx="53848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5445C1DB-ADEA-4E4B-B5D9-D9D3F8000A61}" type="datetime1">
              <a:rPr lang="en-US" altLang="zh-TW" smtClean="0"/>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a:p>
        </p:txBody>
      </p:sp>
      <p:sp>
        <p:nvSpPr>
          <p:cNvPr id="3" name="Text Placeholder 2"/>
          <p:cNvSpPr>
            <a:spLocks noGrp="1"/>
          </p:cNvSpPr>
          <p:nvPr>
            <p:ph type="body" idx="1"/>
          </p:nvPr>
        </p:nvSpPr>
        <p:spPr>
          <a:xfrm>
            <a:off x="60960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0960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6339840" y="1676400"/>
            <a:ext cx="524256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339840" y="2438400"/>
            <a:ext cx="524256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1F929253-142D-48E6-8542-88B49BC6799F}" type="datetime1">
              <a:rPr lang="en-US" altLang="zh-TW" smtClean="0"/>
              <a:t>10/23/2024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cxnSp>
        <p:nvCxnSpPr>
          <p:cNvPr id="11" name="Straight Connector 10"/>
          <p:cNvCxnSpPr/>
          <p:nvPr/>
        </p:nvCxnSpPr>
        <p:spPr>
          <a:xfrm rot="5400000">
            <a:off x="3741949" y="4045691"/>
            <a:ext cx="4709160" cy="1059"/>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Date Placeholder 2"/>
          <p:cNvSpPr>
            <a:spLocks noGrp="1"/>
          </p:cNvSpPr>
          <p:nvPr>
            <p:ph type="dt" sz="half" idx="10"/>
          </p:nvPr>
        </p:nvSpPr>
        <p:spPr/>
        <p:txBody>
          <a:bodyPr/>
          <a:lstStyle/>
          <a:p>
            <a:fld id="{80B90C2C-55E4-4CC7-BB1A-B708E6846AE1}" type="datetime1">
              <a:rPr lang="en-US" altLang="zh-TW" smtClean="0"/>
              <a:t>10/23/2024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B6F9E0-FD29-496A-9F8D-9EC288A6C12A}" type="datetime1">
              <a:rPr lang="en-US" altLang="zh-TW" smtClean="0"/>
              <a:t>10/23/2024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09600" y="792080"/>
            <a:ext cx="2852928" cy="1261872"/>
          </a:xfrm>
        </p:spPr>
        <p:txBody>
          <a:bodyPr anchor="b">
            <a:noAutofit/>
          </a:bodyPr>
          <a:lstStyle>
            <a:lvl1pPr algn="l">
              <a:defRPr sz="2400" b="0"/>
            </a:lvl1pPr>
          </a:lstStyle>
          <a:p>
            <a:r>
              <a:rPr lang="zh-TW" altLang="en-US"/>
              <a:t>按一下以編輯母片標題樣式</a:t>
            </a:r>
            <a:endParaRPr lang="en-US"/>
          </a:p>
        </p:txBody>
      </p:sp>
      <p:sp>
        <p:nvSpPr>
          <p:cNvPr id="3" name="Content Placeholder 2"/>
          <p:cNvSpPr>
            <a:spLocks noGrp="1"/>
          </p:cNvSpPr>
          <p:nvPr>
            <p:ph idx="1"/>
          </p:nvPr>
        </p:nvSpPr>
        <p:spPr>
          <a:xfrm>
            <a:off x="3962400" y="792080"/>
            <a:ext cx="7620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609601" y="2130553"/>
            <a:ext cx="2852928"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605AD475-4976-4198-866C-9DB295B640D1}" type="datetime1">
              <a:rPr lang="en-US" altLang="zh-TW" smtClean="0"/>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rot="5400000">
            <a:off x="912152" y="3579942"/>
            <a:ext cx="5577840" cy="2117"/>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09600" y="792480"/>
            <a:ext cx="2856907" cy="1264920"/>
          </a:xfrm>
        </p:spPr>
        <p:txBody>
          <a:bodyPr anchor="b">
            <a:normAutofit/>
          </a:bodyPr>
          <a:lstStyle>
            <a:lvl1pPr algn="l">
              <a:defRPr sz="2400" b="0"/>
            </a:lvl1pPr>
          </a:lstStyle>
          <a:p>
            <a:r>
              <a:rPr lang="zh-TW" altLang="en-US"/>
              <a:t>按一下以編輯母片標題樣式</a:t>
            </a:r>
            <a:endParaRPr lang="en-US"/>
          </a:p>
        </p:txBody>
      </p:sp>
      <p:sp>
        <p:nvSpPr>
          <p:cNvPr id="3" name="Picture Placeholder 2"/>
          <p:cNvSpPr>
            <a:spLocks noGrp="1"/>
          </p:cNvSpPr>
          <p:nvPr>
            <p:ph type="pic" idx="1"/>
          </p:nvPr>
        </p:nvSpPr>
        <p:spPr>
          <a:xfrm>
            <a:off x="3811480" y="838201"/>
            <a:ext cx="787252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609600" y="2133600"/>
            <a:ext cx="2852928"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926A990-44F9-427C-8978-62A30F04359C}" type="datetime1">
              <a:rPr lang="en-US" altLang="zh-TW" smtClean="0"/>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12192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609600" y="533400"/>
            <a:ext cx="10972800" cy="990600"/>
          </a:xfrm>
          <a:prstGeom prst="rect">
            <a:avLst/>
          </a:prstGeom>
        </p:spPr>
        <p:txBody>
          <a:bodyPr vert="horz" lIns="91440" tIns="45720" rIns="91440" bIns="45720" rtlCol="0" anchor="ctr">
            <a:normAutofit/>
          </a:bodyPr>
          <a:lstStyle/>
          <a:p>
            <a:r>
              <a:rPr lang="zh-TW" altLang="en-US"/>
              <a:t>按一下以編輯母片標題樣式</a:t>
            </a:r>
            <a:endParaRPr lang="en-US"/>
          </a:p>
        </p:txBody>
      </p:sp>
      <p:sp>
        <p:nvSpPr>
          <p:cNvPr id="3" name="Text Placeholder 2"/>
          <p:cNvSpPr>
            <a:spLocks noGrp="1"/>
          </p:cNvSpPr>
          <p:nvPr>
            <p:ph type="body" idx="1"/>
          </p:nvPr>
        </p:nvSpPr>
        <p:spPr>
          <a:xfrm>
            <a:off x="609600" y="1600200"/>
            <a:ext cx="10972800" cy="48768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Rectangle 6"/>
          <p:cNvSpPr/>
          <p:nvPr/>
        </p:nvSpPr>
        <p:spPr>
          <a:xfrm>
            <a:off x="0" y="0"/>
            <a:ext cx="12192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Date Placeholder 3"/>
          <p:cNvSpPr>
            <a:spLocks noGrp="1"/>
          </p:cNvSpPr>
          <p:nvPr>
            <p:ph type="dt" sz="half" idx="2"/>
          </p:nvPr>
        </p:nvSpPr>
        <p:spPr>
          <a:xfrm>
            <a:off x="609600" y="18288"/>
            <a:ext cx="3860800" cy="329184"/>
          </a:xfrm>
          <a:prstGeom prst="rect">
            <a:avLst/>
          </a:prstGeom>
        </p:spPr>
        <p:txBody>
          <a:bodyPr vert="horz" lIns="91440" tIns="45720" rIns="91440" bIns="45720" rtlCol="0" anchor="ctr"/>
          <a:lstStyle>
            <a:lvl1pPr algn="l">
              <a:defRPr sz="1200">
                <a:solidFill>
                  <a:srgbClr val="FFFFFF"/>
                </a:solidFill>
              </a:defRPr>
            </a:lvl1pPr>
          </a:lstStyle>
          <a:p>
            <a:fld id="{0F225E81-04B1-4C2B-97B5-B5A4B1A083B0}" type="datetime1">
              <a:rPr lang="en-US" altLang="zh-TW" smtClean="0"/>
              <a:t>10/23/2024</a:t>
            </a:fld>
            <a:endParaRPr lang="en-US"/>
          </a:p>
        </p:txBody>
      </p:sp>
      <p:sp>
        <p:nvSpPr>
          <p:cNvPr id="5" name="Footer Placeholder 4"/>
          <p:cNvSpPr>
            <a:spLocks noGrp="1"/>
          </p:cNvSpPr>
          <p:nvPr>
            <p:ph type="ftr" sz="quarter" idx="3"/>
          </p:nvPr>
        </p:nvSpPr>
        <p:spPr>
          <a:xfrm>
            <a:off x="4572000" y="18288"/>
            <a:ext cx="54864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10160000" y="18288"/>
            <a:ext cx="1422400" cy="329184"/>
          </a:xfrm>
          <a:prstGeom prst="rect">
            <a:avLst/>
          </a:prstGeom>
        </p:spPr>
        <p:txBody>
          <a:bodyPr vert="horz" lIns="91440" tIns="45720" rIns="91440" bIns="45720" rtlCol="0" anchor="ctr"/>
          <a:lstStyle>
            <a:lvl1pPr algn="l">
              <a:defRPr sz="1400" b="1">
                <a:solidFill>
                  <a:srgbClr val="FFFFFF"/>
                </a:solidFill>
              </a:defRPr>
            </a:lvl1pPr>
          </a:lstStyle>
          <a:p>
            <a:fld id="{B6F15528-21DE-4FAA-801E-634DDDAF4B2B}" type="slidenum">
              <a:rPr lang="en-US" smtClean="0"/>
              <a:pPr/>
              <a:t>‹#›</a:t>
            </a:fld>
            <a:endParaRPr lang="en-US"/>
          </a:p>
        </p:txBody>
      </p:sp>
      <p:pic>
        <p:nvPicPr>
          <p:cNvPr id="11" name="圖片 10"/>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9566176" y="6309320"/>
            <a:ext cx="1545797" cy="379504"/>
          </a:xfrm>
          <a:prstGeom prst="rect">
            <a:avLst/>
          </a:prstGeom>
        </p:spPr>
      </p:pic>
      <p:sp>
        <p:nvSpPr>
          <p:cNvPr id="12" name="文字方塊 11"/>
          <p:cNvSpPr txBox="1"/>
          <p:nvPr userDrawn="1"/>
        </p:nvSpPr>
        <p:spPr>
          <a:xfrm>
            <a:off x="11151955" y="6348634"/>
            <a:ext cx="2016224" cy="461665"/>
          </a:xfrm>
          <a:prstGeom prst="rect">
            <a:avLst/>
          </a:prstGeom>
          <a:noFill/>
        </p:spPr>
        <p:txBody>
          <a:bodyPr wrap="square" rtlCol="0">
            <a:spAutoFit/>
          </a:bodyPr>
          <a:lstStyle/>
          <a:p>
            <a:r>
              <a:rPr lang="en-US" altLang="zh-TW" sz="2400" b="1">
                <a:solidFill>
                  <a:schemeClr val="bg1">
                    <a:lumMod val="65000"/>
                  </a:schemeClr>
                </a:solidFill>
              </a:rPr>
              <a:t>Lab</a:t>
            </a:r>
            <a:endParaRPr lang="zh-TW" altLang="en-US" sz="2400" b="1">
              <a:solidFill>
                <a:schemeClr val="bg1">
                  <a:lumMod val="65000"/>
                </a:schemeClr>
              </a:solidFill>
            </a:endParaRPr>
          </a:p>
        </p:txBody>
      </p:sp>
      <p:pic>
        <p:nvPicPr>
          <p:cNvPr id="13" name="圖片 12">
            <a:extLst>
              <a:ext uri="{FF2B5EF4-FFF2-40B4-BE49-F238E27FC236}">
                <a16:creationId xmlns:a16="http://schemas.microsoft.com/office/drawing/2014/main" id="{50AE67FE-523D-442F-9975-87F659C4C084}"/>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28600" y="6231941"/>
            <a:ext cx="3047267" cy="534261"/>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fi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6.jpeg"/><Relationship Id="rId7"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8.jpeg"/><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6.jpeg"/><Relationship Id="rId7"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8.jpeg"/><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2.png"/><Relationship Id="rId7"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54.jpeg"/><Relationship Id="rId3" Type="http://schemas.openxmlformats.org/officeDocument/2006/relationships/image" Target="../media/image44.jpeg"/><Relationship Id="rId7" Type="http://schemas.openxmlformats.org/officeDocument/2006/relationships/image" Target="../media/image48.jpeg"/><Relationship Id="rId12" Type="http://schemas.openxmlformats.org/officeDocument/2006/relationships/image" Target="../media/image53.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image" Target="../media/image46.jpeg"/><Relationship Id="rId15" Type="http://schemas.openxmlformats.org/officeDocument/2006/relationships/image" Target="../media/image56.png"/><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jpeg"/><Relationship Id="rId14" Type="http://schemas.openxmlformats.org/officeDocument/2006/relationships/image" Target="../media/image55.jp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5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6.jpeg"/></Relationships>
</file>

<file path=ppt/slides/_rels/slide5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8.jpeg"/></Relationships>
</file>

<file path=ppt/slides/_rels/slide5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5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jpeg"/></Relationships>
</file>

<file path=ppt/slides/_rels/slide5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5.tiff"/><Relationship Id="rId4" Type="http://schemas.openxmlformats.org/officeDocument/2006/relationships/image" Target="../media/image73.jpeg"/></Relationships>
</file>

<file path=ppt/slides/_rels/slide5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5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5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ultralytics/yolov5" TargetMode="External"/><Relationship Id="rId2" Type="http://schemas.openxmlformats.org/officeDocument/2006/relationships/hyperlink" Target="https://www.pygame.org/docs/"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9452" y="1716067"/>
            <a:ext cx="10464800" cy="1523999"/>
          </a:xfrm>
        </p:spPr>
        <p:txBody>
          <a:bodyPr/>
          <a:lstStyle/>
          <a:p>
            <a:r>
              <a:rPr lang="zh-TW" altLang="zh-TW" sz="3600" dirty="0"/>
              <a:t>系統層級神經網路後門攻擊之模擬平台</a:t>
            </a:r>
            <a:br>
              <a:rPr lang="zh-TW" altLang="zh-TW" sz="3600" dirty="0"/>
            </a:br>
            <a:r>
              <a:rPr lang="en-US" altLang="zh-TW" sz="3600" dirty="0"/>
              <a:t>An Emulation Platform for System-level Neural Network Backdoor Attack</a:t>
            </a:r>
            <a:endParaRPr lang="zh-TW" altLang="en-US" sz="3600" dirty="0"/>
          </a:p>
        </p:txBody>
      </p:sp>
      <p:sp>
        <p:nvSpPr>
          <p:cNvPr id="3" name="Subtitle 2"/>
          <p:cNvSpPr>
            <a:spLocks noGrp="1"/>
          </p:cNvSpPr>
          <p:nvPr>
            <p:ph type="subTitle" idx="1"/>
          </p:nvPr>
        </p:nvSpPr>
        <p:spPr>
          <a:xfrm>
            <a:off x="7841293" y="4647156"/>
            <a:ext cx="3632547" cy="998951"/>
          </a:xfrm>
        </p:spPr>
        <p:txBody>
          <a:bodyPr>
            <a:normAutofit fontScale="85000" lnSpcReduction="20000"/>
          </a:bodyPr>
          <a:lstStyle/>
          <a:p>
            <a:pPr algn="r"/>
            <a:r>
              <a:rPr lang="en-US" altLang="zh-TW" dirty="0"/>
              <a:t>Student: Min-Yun</a:t>
            </a:r>
            <a:r>
              <a:rPr lang="zh-TW" altLang="en-US" dirty="0"/>
              <a:t> </a:t>
            </a:r>
            <a:r>
              <a:rPr lang="en-US" altLang="zh-TW" dirty="0"/>
              <a:t>Hsieh</a:t>
            </a:r>
          </a:p>
          <a:p>
            <a:pPr algn="r"/>
            <a:r>
              <a:rPr lang="en-US" altLang="zh-TW" dirty="0"/>
              <a:t>Advisor: Prof. Yu-Sung</a:t>
            </a:r>
            <a:r>
              <a:rPr lang="zh-TW" altLang="en-US" dirty="0"/>
              <a:t> </a:t>
            </a:r>
            <a:r>
              <a:rPr lang="en-US" altLang="zh-TW" dirty="0"/>
              <a:t>Wu</a:t>
            </a:r>
          </a:p>
          <a:p>
            <a:pPr algn="r"/>
            <a:r>
              <a:rPr lang="en-US" altLang="zh-TW" dirty="0"/>
              <a:t>Date: Oct 17, 2024</a:t>
            </a:r>
            <a:endParaRPr lang="zh-TW" altLang="en-US" dirty="0"/>
          </a:p>
        </p:txBody>
      </p:sp>
    </p:spTree>
    <p:extLst>
      <p:ext uri="{BB962C8B-B14F-4D97-AF65-F5344CB8AC3E}">
        <p14:creationId xmlns:p14="http://schemas.microsoft.com/office/powerpoint/2010/main" val="1173758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523999"/>
          </a:xfrm>
        </p:spPr>
        <p:txBody>
          <a:bodyPr/>
          <a:lstStyle/>
          <a:p>
            <a:pPr algn="ctr"/>
            <a:r>
              <a:rPr lang="zh-TW" altLang="en-US" dirty="0"/>
              <a:t>系統架構</a:t>
            </a:r>
          </a:p>
        </p:txBody>
      </p:sp>
      <p:sp>
        <p:nvSpPr>
          <p:cNvPr id="3" name="Subtitle 2"/>
          <p:cNvSpPr>
            <a:spLocks noGrp="1"/>
          </p:cNvSpPr>
          <p:nvPr>
            <p:ph type="subTitle" idx="1"/>
          </p:nvPr>
        </p:nvSpPr>
        <p:spPr>
          <a:xfrm>
            <a:off x="2667000" y="4495800"/>
            <a:ext cx="5943600" cy="762000"/>
          </a:xfrm>
        </p:spPr>
        <p:txBody>
          <a:bodyPr/>
          <a:lstStyle/>
          <a:p>
            <a:pPr algn="ctr"/>
            <a:endParaRPr lang="zh-TW" altLang="en-US" dirty="0"/>
          </a:p>
        </p:txBody>
      </p:sp>
    </p:spTree>
    <p:extLst>
      <p:ext uri="{BB962C8B-B14F-4D97-AF65-F5344CB8AC3E}">
        <p14:creationId xmlns:p14="http://schemas.microsoft.com/office/powerpoint/2010/main" val="1716684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lstStyle/>
          <a:p>
            <a:r>
              <a:rPr lang="zh-TW" altLang="en-US" dirty="0"/>
              <a:t>系統架構</a:t>
            </a: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11</a:t>
            </a:fld>
            <a:endParaRPr lang="en-US"/>
          </a:p>
        </p:txBody>
      </p:sp>
      <p:grpSp>
        <p:nvGrpSpPr>
          <p:cNvPr id="5" name="群組 4">
            <a:extLst>
              <a:ext uri="{FF2B5EF4-FFF2-40B4-BE49-F238E27FC236}">
                <a16:creationId xmlns:a16="http://schemas.microsoft.com/office/drawing/2014/main" id="{CEDF13CA-122C-44A7-8DFB-FA63B182CC5D}"/>
              </a:ext>
            </a:extLst>
          </p:cNvPr>
          <p:cNvGrpSpPr/>
          <p:nvPr/>
        </p:nvGrpSpPr>
        <p:grpSpPr>
          <a:xfrm>
            <a:off x="1714562" y="1942849"/>
            <a:ext cx="8539706" cy="3261550"/>
            <a:chOff x="0" y="0"/>
            <a:chExt cx="5759939" cy="2147528"/>
          </a:xfrm>
        </p:grpSpPr>
        <p:grpSp>
          <p:nvGrpSpPr>
            <p:cNvPr id="6" name="群組 5">
              <a:extLst>
                <a:ext uri="{FF2B5EF4-FFF2-40B4-BE49-F238E27FC236}">
                  <a16:creationId xmlns:a16="http://schemas.microsoft.com/office/drawing/2014/main" id="{612831F5-9B2E-431C-B2B0-1A7F152F4074}"/>
                </a:ext>
              </a:extLst>
            </p:cNvPr>
            <p:cNvGrpSpPr/>
            <p:nvPr/>
          </p:nvGrpSpPr>
          <p:grpSpPr>
            <a:xfrm>
              <a:off x="211015" y="1312985"/>
              <a:ext cx="4054308" cy="834543"/>
              <a:chOff x="0" y="0"/>
              <a:chExt cx="4181638" cy="859497"/>
            </a:xfrm>
          </p:grpSpPr>
          <p:grpSp>
            <p:nvGrpSpPr>
              <p:cNvPr id="21" name="群組 20">
                <a:extLst>
                  <a:ext uri="{FF2B5EF4-FFF2-40B4-BE49-F238E27FC236}">
                    <a16:creationId xmlns:a16="http://schemas.microsoft.com/office/drawing/2014/main" id="{098316D3-D2FA-4EE9-9DEF-E0A85E499D51}"/>
                  </a:ext>
                </a:extLst>
              </p:cNvPr>
              <p:cNvGrpSpPr/>
              <p:nvPr/>
            </p:nvGrpSpPr>
            <p:grpSpPr>
              <a:xfrm>
                <a:off x="0" y="85969"/>
                <a:ext cx="2047632" cy="773528"/>
                <a:chOff x="0" y="0"/>
                <a:chExt cx="2047632" cy="773528"/>
              </a:xfrm>
            </p:grpSpPr>
            <p:sp>
              <p:nvSpPr>
                <p:cNvPr id="28" name="矩形 27">
                  <a:extLst>
                    <a:ext uri="{FF2B5EF4-FFF2-40B4-BE49-F238E27FC236}">
                      <a16:creationId xmlns:a16="http://schemas.microsoft.com/office/drawing/2014/main" id="{228045A4-5758-43A8-9F3C-2421C5F07516}"/>
                    </a:ext>
                  </a:extLst>
                </p:cNvPr>
                <p:cNvSpPr/>
                <p:nvPr/>
              </p:nvSpPr>
              <p:spPr>
                <a:xfrm>
                  <a:off x="1305170" y="203200"/>
                  <a:ext cx="742462" cy="3124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95250" indent="127000" algn="ct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Dataset</a:t>
                  </a:r>
                  <a:endParaRPr lang="zh-TW" sz="1200" kern="100">
                    <a:effectLst/>
                    <a:latin typeface="Times New Roman" panose="02020603050405020304" pitchFamily="18" charset="0"/>
                    <a:ea typeface="標楷體" panose="03000509000000000000" pitchFamily="65" charset="-120"/>
                    <a:cs typeface="新細明體" panose="02020500000000000000" pitchFamily="18" charset="-120"/>
                  </a:endParaRPr>
                </a:p>
              </p:txBody>
            </p:sp>
            <p:cxnSp>
              <p:nvCxnSpPr>
                <p:cNvPr id="29" name="直線單箭頭接點 28">
                  <a:extLst>
                    <a:ext uri="{FF2B5EF4-FFF2-40B4-BE49-F238E27FC236}">
                      <a16:creationId xmlns:a16="http://schemas.microsoft.com/office/drawing/2014/main" id="{888266C9-10AA-4BDE-9FCA-7CD2F96BC030}"/>
                    </a:ext>
                  </a:extLst>
                </p:cNvPr>
                <p:cNvCxnSpPr/>
                <p:nvPr/>
              </p:nvCxnSpPr>
              <p:spPr>
                <a:xfrm>
                  <a:off x="1047262" y="179754"/>
                  <a:ext cx="250239" cy="1887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30" name="群組 29">
                  <a:extLst>
                    <a:ext uri="{FF2B5EF4-FFF2-40B4-BE49-F238E27FC236}">
                      <a16:creationId xmlns:a16="http://schemas.microsoft.com/office/drawing/2014/main" id="{A777F550-FEC8-4378-8949-D2C2F6A679F3}"/>
                    </a:ext>
                  </a:extLst>
                </p:cNvPr>
                <p:cNvGrpSpPr/>
                <p:nvPr/>
              </p:nvGrpSpPr>
              <p:grpSpPr>
                <a:xfrm>
                  <a:off x="0" y="0"/>
                  <a:ext cx="1297599" cy="773528"/>
                  <a:chOff x="0" y="0"/>
                  <a:chExt cx="1297599" cy="773528"/>
                </a:xfrm>
              </p:grpSpPr>
              <p:sp>
                <p:nvSpPr>
                  <p:cNvPr id="31" name="矩形 30">
                    <a:extLst>
                      <a:ext uri="{FF2B5EF4-FFF2-40B4-BE49-F238E27FC236}">
                        <a16:creationId xmlns:a16="http://schemas.microsoft.com/office/drawing/2014/main" id="{E7F00E60-DDDE-4211-B9FB-05FD0685C1AF}"/>
                      </a:ext>
                    </a:extLst>
                  </p:cNvPr>
                  <p:cNvSpPr/>
                  <p:nvPr/>
                </p:nvSpPr>
                <p:spPr>
                  <a:xfrm>
                    <a:off x="0" y="461108"/>
                    <a:ext cx="1047115" cy="3124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95250" indent="127000" algn="ctr">
                      <a:lnSpc>
                        <a:spcPct val="150000"/>
                      </a:lnSpc>
                      <a:spcAft>
                        <a:spcPts val="0"/>
                      </a:spcAft>
                    </a:pPr>
                    <a:r>
                      <a:rPr lang="en-US" sz="1200" kern="100" dirty="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Poison Data </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p:txBody>
              </p:sp>
              <p:cxnSp>
                <p:nvCxnSpPr>
                  <p:cNvPr id="32" name="直線單箭頭接點 31">
                    <a:extLst>
                      <a:ext uri="{FF2B5EF4-FFF2-40B4-BE49-F238E27FC236}">
                        <a16:creationId xmlns:a16="http://schemas.microsoft.com/office/drawing/2014/main" id="{34C67A80-FCDB-489F-ACD4-DF80A205661D}"/>
                      </a:ext>
                    </a:extLst>
                  </p:cNvPr>
                  <p:cNvCxnSpPr/>
                  <p:nvPr/>
                </p:nvCxnSpPr>
                <p:spPr>
                  <a:xfrm flipV="1">
                    <a:off x="1047262" y="367323"/>
                    <a:ext cx="250337" cy="2520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33" name="群組 32">
                    <a:extLst>
                      <a:ext uri="{FF2B5EF4-FFF2-40B4-BE49-F238E27FC236}">
                        <a16:creationId xmlns:a16="http://schemas.microsoft.com/office/drawing/2014/main" id="{3C8497D2-2120-4DA4-BB2F-C8DB75D48511}"/>
                      </a:ext>
                    </a:extLst>
                  </p:cNvPr>
                  <p:cNvGrpSpPr/>
                  <p:nvPr/>
                </p:nvGrpSpPr>
                <p:grpSpPr>
                  <a:xfrm>
                    <a:off x="0" y="0"/>
                    <a:ext cx="1047115" cy="461304"/>
                    <a:chOff x="0" y="0"/>
                    <a:chExt cx="1047115" cy="461304"/>
                  </a:xfrm>
                </p:grpSpPr>
                <p:sp>
                  <p:nvSpPr>
                    <p:cNvPr id="34" name="矩形 33">
                      <a:extLst>
                        <a:ext uri="{FF2B5EF4-FFF2-40B4-BE49-F238E27FC236}">
                          <a16:creationId xmlns:a16="http://schemas.microsoft.com/office/drawing/2014/main" id="{083BC8A1-0554-4410-B46F-2C60C568EECA}"/>
                        </a:ext>
                      </a:extLst>
                    </p:cNvPr>
                    <p:cNvSpPr/>
                    <p:nvPr/>
                  </p:nvSpPr>
                  <p:spPr>
                    <a:xfrm>
                      <a:off x="0" y="0"/>
                      <a:ext cx="1047115" cy="3126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95250" indent="127000" algn="ct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Collect Data </a:t>
                      </a:r>
                      <a:endParaRPr lang="zh-TW" sz="1200" kern="100">
                        <a:effectLst/>
                        <a:latin typeface="Times New Roman" panose="02020603050405020304" pitchFamily="18" charset="0"/>
                        <a:ea typeface="標楷體" panose="03000509000000000000" pitchFamily="65" charset="-120"/>
                        <a:cs typeface="新細明體" panose="02020500000000000000" pitchFamily="18" charset="-120"/>
                      </a:endParaRPr>
                    </a:p>
                  </p:txBody>
                </p:sp>
                <p:cxnSp>
                  <p:nvCxnSpPr>
                    <p:cNvPr id="35" name="直線單箭頭接點 34">
                      <a:extLst>
                        <a:ext uri="{FF2B5EF4-FFF2-40B4-BE49-F238E27FC236}">
                          <a16:creationId xmlns:a16="http://schemas.microsoft.com/office/drawing/2014/main" id="{7A3FB081-ED68-4124-BD55-6F7AC28799BE}"/>
                        </a:ext>
                      </a:extLst>
                    </p:cNvPr>
                    <p:cNvCxnSpPr/>
                    <p:nvPr/>
                  </p:nvCxnSpPr>
                  <p:spPr>
                    <a:xfrm>
                      <a:off x="492370" y="312616"/>
                      <a:ext cx="0" cy="1486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grpSp>
            <p:nvGrpSpPr>
              <p:cNvPr id="22" name="群組 21">
                <a:extLst>
                  <a:ext uri="{FF2B5EF4-FFF2-40B4-BE49-F238E27FC236}">
                    <a16:creationId xmlns:a16="http://schemas.microsoft.com/office/drawing/2014/main" id="{A7F3DED5-E246-43BF-8AFF-1BB0E1F2EFA5}"/>
                  </a:ext>
                </a:extLst>
              </p:cNvPr>
              <p:cNvGrpSpPr/>
              <p:nvPr/>
            </p:nvGrpSpPr>
            <p:grpSpPr>
              <a:xfrm>
                <a:off x="2235200" y="0"/>
                <a:ext cx="1946438" cy="859399"/>
                <a:chOff x="0" y="0"/>
                <a:chExt cx="1946438" cy="859399"/>
              </a:xfrm>
            </p:grpSpPr>
            <p:sp>
              <p:nvSpPr>
                <p:cNvPr id="24" name="矩形 23">
                  <a:extLst>
                    <a:ext uri="{FF2B5EF4-FFF2-40B4-BE49-F238E27FC236}">
                      <a16:creationId xmlns:a16="http://schemas.microsoft.com/office/drawing/2014/main" id="{1161976B-516F-4FBB-ADA4-2657BAFB06A4}"/>
                    </a:ext>
                  </a:extLst>
                </p:cNvPr>
                <p:cNvSpPr/>
                <p:nvPr/>
              </p:nvSpPr>
              <p:spPr>
                <a:xfrm>
                  <a:off x="0" y="0"/>
                  <a:ext cx="1946438" cy="859399"/>
                </a:xfrm>
                <a:prstGeom prst="rect">
                  <a:avLst/>
                </a:prstGeom>
                <a:noFill/>
                <a:ln>
                  <a:solidFill>
                    <a:srgbClr val="FF0000"/>
                  </a:solidFill>
                  <a:prstDash val="dash"/>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grpSp>
              <p:nvGrpSpPr>
                <p:cNvPr id="25" name="群組 24">
                  <a:extLst>
                    <a:ext uri="{FF2B5EF4-FFF2-40B4-BE49-F238E27FC236}">
                      <a16:creationId xmlns:a16="http://schemas.microsoft.com/office/drawing/2014/main" id="{5AF1475D-1834-410E-984B-7E9545537929}"/>
                    </a:ext>
                  </a:extLst>
                </p:cNvPr>
                <p:cNvGrpSpPr/>
                <p:nvPr/>
              </p:nvGrpSpPr>
              <p:grpSpPr>
                <a:xfrm>
                  <a:off x="46893" y="62523"/>
                  <a:ext cx="1858191" cy="772351"/>
                  <a:chOff x="0" y="0"/>
                  <a:chExt cx="1917350" cy="727562"/>
                </a:xfrm>
              </p:grpSpPr>
              <p:sp>
                <p:nvSpPr>
                  <p:cNvPr id="26" name="矩形 25">
                    <a:extLst>
                      <a:ext uri="{FF2B5EF4-FFF2-40B4-BE49-F238E27FC236}">
                        <a16:creationId xmlns:a16="http://schemas.microsoft.com/office/drawing/2014/main" id="{2B7F77F9-50BB-4D9F-AE9D-A81472572401}"/>
                      </a:ext>
                    </a:extLst>
                  </p:cNvPr>
                  <p:cNvSpPr/>
                  <p:nvPr/>
                </p:nvSpPr>
                <p:spPr>
                  <a:xfrm>
                    <a:off x="0" y="0"/>
                    <a:ext cx="1828800" cy="51555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95250" indent="127000" algn="ctr">
                      <a:lnSpc>
                        <a:spcPct val="150000"/>
                      </a:lnSpc>
                      <a:spcAft>
                        <a:spcPts val="0"/>
                      </a:spcAft>
                    </a:pPr>
                    <a:r>
                      <a:rPr lang="en-US" sz="1200" kern="100" dirty="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Backdoor Speed Traffic Sign Detection Model</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p:txBody>
              </p:sp>
              <p:pic>
                <p:nvPicPr>
                  <p:cNvPr id="27" name="圖片 26">
                    <a:extLst>
                      <a:ext uri="{FF2B5EF4-FFF2-40B4-BE49-F238E27FC236}">
                        <a16:creationId xmlns:a16="http://schemas.microsoft.com/office/drawing/2014/main" id="{5A90CC80-DD7A-414F-A4E0-80B2A1796B8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1083" t="30240" r="27847" b="38208"/>
                  <a:stretch/>
                </p:blipFill>
                <p:spPr bwMode="auto">
                  <a:xfrm>
                    <a:off x="1339060" y="532591"/>
                    <a:ext cx="578290" cy="194971"/>
                  </a:xfrm>
                  <a:prstGeom prst="rect">
                    <a:avLst/>
                  </a:prstGeom>
                  <a:ln>
                    <a:noFill/>
                  </a:ln>
                  <a:extLst>
                    <a:ext uri="{53640926-AAD7-44D8-BBD7-CCE9431645EC}">
                      <a14:shadowObscured xmlns:a14="http://schemas.microsoft.com/office/drawing/2010/main"/>
                    </a:ext>
                  </a:extLst>
                </p:spPr>
              </p:pic>
            </p:grpSp>
          </p:grpSp>
          <p:cxnSp>
            <p:nvCxnSpPr>
              <p:cNvPr id="23" name="直線單箭頭接點 22">
                <a:extLst>
                  <a:ext uri="{FF2B5EF4-FFF2-40B4-BE49-F238E27FC236}">
                    <a16:creationId xmlns:a16="http://schemas.microsoft.com/office/drawing/2014/main" id="{CA95BAD3-5EC6-46B0-93B3-7ADC64326410}"/>
                  </a:ext>
                </a:extLst>
              </p:cNvPr>
              <p:cNvCxnSpPr/>
              <p:nvPr/>
            </p:nvCxnSpPr>
            <p:spPr>
              <a:xfrm>
                <a:off x="2047631" y="453292"/>
                <a:ext cx="23340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7" name="群組 6">
              <a:extLst>
                <a:ext uri="{FF2B5EF4-FFF2-40B4-BE49-F238E27FC236}">
                  <a16:creationId xmlns:a16="http://schemas.microsoft.com/office/drawing/2014/main" id="{B24AB3D1-C09E-49BD-82E9-5D6FC17FEBBF}"/>
                </a:ext>
              </a:extLst>
            </p:cNvPr>
            <p:cNvGrpSpPr/>
            <p:nvPr/>
          </p:nvGrpSpPr>
          <p:grpSpPr>
            <a:xfrm>
              <a:off x="0" y="0"/>
              <a:ext cx="5759939" cy="1241914"/>
              <a:chOff x="0" y="0"/>
              <a:chExt cx="5759939" cy="1241914"/>
            </a:xfrm>
          </p:grpSpPr>
          <p:grpSp>
            <p:nvGrpSpPr>
              <p:cNvPr id="10" name="群組 9">
                <a:extLst>
                  <a:ext uri="{FF2B5EF4-FFF2-40B4-BE49-F238E27FC236}">
                    <a16:creationId xmlns:a16="http://schemas.microsoft.com/office/drawing/2014/main" id="{DD70CE92-833B-4649-B817-6B9DE878A5E6}"/>
                  </a:ext>
                </a:extLst>
              </p:cNvPr>
              <p:cNvGrpSpPr/>
              <p:nvPr/>
            </p:nvGrpSpPr>
            <p:grpSpPr>
              <a:xfrm>
                <a:off x="4337539" y="0"/>
                <a:ext cx="1422400" cy="1241914"/>
                <a:chOff x="0" y="0"/>
                <a:chExt cx="1750060" cy="1750060"/>
              </a:xfrm>
            </p:grpSpPr>
            <p:pic>
              <p:nvPicPr>
                <p:cNvPr id="19" name="圖形 47" descr="監視器">
                  <a:extLst>
                    <a:ext uri="{FF2B5EF4-FFF2-40B4-BE49-F238E27FC236}">
                      <a16:creationId xmlns:a16="http://schemas.microsoft.com/office/drawing/2014/main" id="{ECA4CA9F-A0F8-40B6-BBEF-CF2FC6EFA2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0"/>
                  <a:ext cx="1750060" cy="1750060"/>
                </a:xfrm>
                <a:prstGeom prst="rect">
                  <a:avLst/>
                </a:prstGeom>
              </p:spPr>
            </p:pic>
            <p:pic>
              <p:nvPicPr>
                <p:cNvPr id="20" name="圖片 19">
                  <a:extLst>
                    <a:ext uri="{FF2B5EF4-FFF2-40B4-BE49-F238E27FC236}">
                      <a16:creationId xmlns:a16="http://schemas.microsoft.com/office/drawing/2014/main" id="{E96EFC4D-B6F5-4226-80A9-9280923213E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8246" y="773723"/>
                  <a:ext cx="1029970" cy="288925"/>
                </a:xfrm>
                <a:prstGeom prst="rect">
                  <a:avLst/>
                </a:prstGeom>
              </p:spPr>
            </p:pic>
          </p:grpSp>
          <p:grpSp>
            <p:nvGrpSpPr>
              <p:cNvPr id="11" name="群組 10">
                <a:extLst>
                  <a:ext uri="{FF2B5EF4-FFF2-40B4-BE49-F238E27FC236}">
                    <a16:creationId xmlns:a16="http://schemas.microsoft.com/office/drawing/2014/main" id="{407B23A8-4A7F-4486-8077-0D4A1828228A}"/>
                  </a:ext>
                </a:extLst>
              </p:cNvPr>
              <p:cNvGrpSpPr/>
              <p:nvPr/>
            </p:nvGrpSpPr>
            <p:grpSpPr>
              <a:xfrm>
                <a:off x="0" y="203200"/>
                <a:ext cx="1875155" cy="859155"/>
                <a:chOff x="0" y="0"/>
                <a:chExt cx="1972945" cy="914400"/>
              </a:xfrm>
            </p:grpSpPr>
            <p:pic>
              <p:nvPicPr>
                <p:cNvPr id="17" name="圖片 16">
                  <a:extLst>
                    <a:ext uri="{FF2B5EF4-FFF2-40B4-BE49-F238E27FC236}">
                      <a16:creationId xmlns:a16="http://schemas.microsoft.com/office/drawing/2014/main" id="{070E6827-748A-41FD-B239-8CEBC5C4DD0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0" y="0"/>
                  <a:ext cx="1220470" cy="914400"/>
                </a:xfrm>
                <a:prstGeom prst="rect">
                  <a:avLst/>
                </a:prstGeom>
              </p:spPr>
            </p:pic>
            <p:pic>
              <p:nvPicPr>
                <p:cNvPr id="18" name="圖片 17">
                  <a:extLst>
                    <a:ext uri="{FF2B5EF4-FFF2-40B4-BE49-F238E27FC236}">
                      <a16:creationId xmlns:a16="http://schemas.microsoft.com/office/drawing/2014/main" id="{F4DD53BB-10BA-4A34-A792-140CAD5DF3B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9200" y="0"/>
                  <a:ext cx="753745" cy="913130"/>
                </a:xfrm>
                <a:prstGeom prst="rect">
                  <a:avLst/>
                </a:prstGeom>
              </p:spPr>
            </p:pic>
          </p:grpSp>
          <p:grpSp>
            <p:nvGrpSpPr>
              <p:cNvPr id="12" name="群組 11">
                <a:extLst>
                  <a:ext uri="{FF2B5EF4-FFF2-40B4-BE49-F238E27FC236}">
                    <a16:creationId xmlns:a16="http://schemas.microsoft.com/office/drawing/2014/main" id="{5330D497-29D5-42BE-9DF8-157EAA3D35C5}"/>
                  </a:ext>
                </a:extLst>
              </p:cNvPr>
              <p:cNvGrpSpPr/>
              <p:nvPr/>
            </p:nvGrpSpPr>
            <p:grpSpPr>
              <a:xfrm>
                <a:off x="2461846" y="203200"/>
                <a:ext cx="1445260" cy="796290"/>
                <a:chOff x="0" y="0"/>
                <a:chExt cx="1445260" cy="796290"/>
              </a:xfrm>
            </p:grpSpPr>
            <p:sp>
              <p:nvSpPr>
                <p:cNvPr id="15" name="矩形 14">
                  <a:extLst>
                    <a:ext uri="{FF2B5EF4-FFF2-40B4-BE49-F238E27FC236}">
                      <a16:creationId xmlns:a16="http://schemas.microsoft.com/office/drawing/2014/main" id="{33E48CD3-07D5-478B-BC27-F3FF2B59AF87}"/>
                    </a:ext>
                  </a:extLst>
                </p:cNvPr>
                <p:cNvSpPr/>
                <p:nvPr/>
              </p:nvSpPr>
              <p:spPr>
                <a:xfrm>
                  <a:off x="0" y="0"/>
                  <a:ext cx="1445260" cy="7962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95250" indent="127000" algn="ctr">
                    <a:lnSpc>
                      <a:spcPct val="150000"/>
                    </a:lnSpc>
                    <a:spcAft>
                      <a:spcPts val="0"/>
                    </a:spcAft>
                  </a:pPr>
                  <a:r>
                    <a:rPr lang="en-US" sz="1200" kern="100">
                      <a:solidFill>
                        <a:srgbClr val="000000"/>
                      </a:solidFill>
                      <a:effectLst/>
                      <a:latin typeface="Times New Roman" panose="02020603050405020304" pitchFamily="18" charset="0"/>
                      <a:ea typeface="標楷體" panose="03000509000000000000" pitchFamily="65" charset="-120"/>
                      <a:cs typeface="新細明體" panose="02020500000000000000" pitchFamily="18" charset="-120"/>
                    </a:rPr>
                    <a:t>API Module</a:t>
                  </a:r>
                  <a:endParaRPr lang="zh-TW" sz="1200" kern="100">
                    <a:effectLst/>
                    <a:latin typeface="Times New Roman" panose="02020603050405020304" pitchFamily="18" charset="0"/>
                    <a:ea typeface="標楷體" panose="03000509000000000000" pitchFamily="65" charset="-120"/>
                    <a:cs typeface="新細明體" panose="02020500000000000000" pitchFamily="18" charset="-120"/>
                  </a:endParaRPr>
                </a:p>
              </p:txBody>
            </p:sp>
            <p:pic>
              <p:nvPicPr>
                <p:cNvPr id="16" name="圖片 15">
                  <a:extLst>
                    <a:ext uri="{FF2B5EF4-FFF2-40B4-BE49-F238E27FC236}">
                      <a16:creationId xmlns:a16="http://schemas.microsoft.com/office/drawing/2014/main" id="{9D3BDBE9-61FA-4814-954C-F9580FFF7F6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877" y="570523"/>
                  <a:ext cx="698500" cy="192405"/>
                </a:xfrm>
                <a:prstGeom prst="rect">
                  <a:avLst/>
                </a:prstGeom>
              </p:spPr>
            </p:pic>
          </p:grpSp>
          <p:cxnSp>
            <p:nvCxnSpPr>
              <p:cNvPr id="13" name="直線單箭頭接點 12">
                <a:extLst>
                  <a:ext uri="{FF2B5EF4-FFF2-40B4-BE49-F238E27FC236}">
                    <a16:creationId xmlns:a16="http://schemas.microsoft.com/office/drawing/2014/main" id="{2A31D592-8A69-4D3B-B934-CAE97DE3BCB7}"/>
                  </a:ext>
                </a:extLst>
              </p:cNvPr>
              <p:cNvCxnSpPr/>
              <p:nvPr/>
            </p:nvCxnSpPr>
            <p:spPr>
              <a:xfrm>
                <a:off x="1875692" y="625231"/>
                <a:ext cx="58669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直線單箭頭接點 13">
                <a:extLst>
                  <a:ext uri="{FF2B5EF4-FFF2-40B4-BE49-F238E27FC236}">
                    <a16:creationId xmlns:a16="http://schemas.microsoft.com/office/drawing/2014/main" id="{266B8C7A-8278-464F-AA58-6D04B2623FCD}"/>
                  </a:ext>
                </a:extLst>
              </p:cNvPr>
              <p:cNvCxnSpPr/>
              <p:nvPr/>
            </p:nvCxnSpPr>
            <p:spPr>
              <a:xfrm>
                <a:off x="3907692" y="586154"/>
                <a:ext cx="56329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cxnSp>
          <p:nvCxnSpPr>
            <p:cNvPr id="8" name="直線單箭頭接點 7">
              <a:extLst>
                <a:ext uri="{FF2B5EF4-FFF2-40B4-BE49-F238E27FC236}">
                  <a16:creationId xmlns:a16="http://schemas.microsoft.com/office/drawing/2014/main" id="{794BE2B7-0385-423D-B624-1993A9B8D673}"/>
                </a:ext>
              </a:extLst>
            </p:cNvPr>
            <p:cNvCxnSpPr/>
            <p:nvPr/>
          </p:nvCxnSpPr>
          <p:spPr>
            <a:xfrm>
              <a:off x="687754" y="1062892"/>
              <a:ext cx="0" cy="3345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直線單箭頭接點 8">
              <a:extLst>
                <a:ext uri="{FF2B5EF4-FFF2-40B4-BE49-F238E27FC236}">
                  <a16:creationId xmlns:a16="http://schemas.microsoft.com/office/drawing/2014/main" id="{F178BC37-F44F-4AB3-B3F2-259EF0F0CE34}"/>
                </a:ext>
              </a:extLst>
            </p:cNvPr>
            <p:cNvCxnSpPr/>
            <p:nvPr/>
          </p:nvCxnSpPr>
          <p:spPr>
            <a:xfrm>
              <a:off x="3196492" y="1000369"/>
              <a:ext cx="0" cy="37458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801073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zh-TW" dirty="0"/>
              <a:t>自駕車模擬平台</a:t>
            </a:r>
            <a:r>
              <a:rPr lang="zh-TW" altLang="en-US" dirty="0"/>
              <a:t> </a:t>
            </a: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9" name="內容版面配置區 2">
            <a:extLst>
              <a:ext uri="{FF2B5EF4-FFF2-40B4-BE49-F238E27FC236}">
                <a16:creationId xmlns:a16="http://schemas.microsoft.com/office/drawing/2014/main" id="{12053DE6-7983-4BE3-BC20-D7C0C2E289C1}"/>
              </a:ext>
            </a:extLst>
          </p:cNvPr>
          <p:cNvSpPr>
            <a:spLocks noGrp="1"/>
          </p:cNvSpPr>
          <p:nvPr>
            <p:ph idx="1"/>
          </p:nvPr>
        </p:nvSpPr>
        <p:spPr>
          <a:xfrm>
            <a:off x="609600" y="1600200"/>
            <a:ext cx="10972800" cy="4876800"/>
          </a:xfrm>
        </p:spPr>
        <p:txBody>
          <a:bodyPr vert="horz" lIns="91440" tIns="45720" rIns="91440" bIns="45720" rtlCol="0" anchor="t">
            <a:normAutofit/>
          </a:bodyPr>
          <a:lstStyle/>
          <a:p>
            <a:pPr marL="360000">
              <a:spcBef>
                <a:spcPts val="1800"/>
              </a:spcBef>
            </a:pPr>
            <a:r>
              <a:rPr lang="en-US" altLang="zh-TW" dirty="0"/>
              <a:t>Carla [4]</a:t>
            </a:r>
          </a:p>
          <a:p>
            <a:pPr marL="360000">
              <a:spcBef>
                <a:spcPts val="1800"/>
              </a:spcBef>
            </a:pPr>
            <a:r>
              <a:rPr lang="en-US" altLang="zh-TW" dirty="0"/>
              <a:t>Unreal Engine [5]</a:t>
            </a:r>
          </a:p>
          <a:p>
            <a:pPr marL="360000">
              <a:spcBef>
                <a:spcPts val="1800"/>
              </a:spcBef>
            </a:pPr>
            <a:r>
              <a:rPr lang="en-US" altLang="zh-TW" dirty="0" err="1"/>
              <a:t>Pygame</a:t>
            </a:r>
            <a:r>
              <a:rPr lang="en-US" altLang="zh-TW" dirty="0"/>
              <a:t> [6]</a:t>
            </a:r>
          </a:p>
          <a:p>
            <a:pPr marL="360000">
              <a:spcBef>
                <a:spcPts val="1800"/>
              </a:spcBef>
            </a:pPr>
            <a:r>
              <a:rPr lang="en-US" altLang="zh-TW" dirty="0"/>
              <a:t>Autopilot Mode</a:t>
            </a:r>
            <a:endParaRPr lang="zh-TW" altLang="zh-TW" dirty="0"/>
          </a:p>
          <a:p>
            <a:endParaRPr lang="en-US" altLang="zh-TW" sz="2800" b="1" dirty="0"/>
          </a:p>
          <a:p>
            <a:endParaRPr lang="en-US" altLang="zh-TW" sz="3600" b="1" dirty="0"/>
          </a:p>
          <a:p>
            <a:endParaRPr lang="en-US" altLang="zh-TW" sz="3600" dirty="0"/>
          </a:p>
          <a:p>
            <a:endParaRPr lang="en-US" altLang="zh-TW" sz="3600" dirty="0"/>
          </a:p>
          <a:p>
            <a:endParaRPr lang="zh-TW" altLang="en-US" sz="3600" dirty="0">
              <a:ea typeface="微軟正黑體"/>
              <a:cs typeface="Arial"/>
            </a:endParaRPr>
          </a:p>
        </p:txBody>
      </p:sp>
      <p:pic>
        <p:nvPicPr>
          <p:cNvPr id="10" name="圖片 9">
            <a:extLst>
              <a:ext uri="{FF2B5EF4-FFF2-40B4-BE49-F238E27FC236}">
                <a16:creationId xmlns:a16="http://schemas.microsoft.com/office/drawing/2014/main" id="{A601DA0A-B6D9-4200-A597-BD427B3BE48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4355" y="1474850"/>
            <a:ext cx="3425817" cy="1954150"/>
          </a:xfrm>
          <a:prstGeom prst="rect">
            <a:avLst/>
          </a:prstGeom>
          <a:noFill/>
        </p:spPr>
      </p:pic>
      <p:pic>
        <p:nvPicPr>
          <p:cNvPr id="11" name="圖片 10">
            <a:extLst>
              <a:ext uri="{FF2B5EF4-FFF2-40B4-BE49-F238E27FC236}">
                <a16:creationId xmlns:a16="http://schemas.microsoft.com/office/drawing/2014/main" id="{205B53D5-E242-4530-9286-FD68E050936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5646" y="1474850"/>
            <a:ext cx="3142568" cy="1954150"/>
          </a:xfrm>
          <a:prstGeom prst="rect">
            <a:avLst/>
          </a:prstGeom>
          <a:noFill/>
        </p:spPr>
      </p:pic>
      <p:pic>
        <p:nvPicPr>
          <p:cNvPr id="12" name="圖片 11">
            <a:extLst>
              <a:ext uri="{FF2B5EF4-FFF2-40B4-BE49-F238E27FC236}">
                <a16:creationId xmlns:a16="http://schemas.microsoft.com/office/drawing/2014/main" id="{CADC6F94-99BA-41A9-82F0-031C06C2FCE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04355" y="3684308"/>
            <a:ext cx="3425818" cy="2060883"/>
          </a:xfrm>
          <a:prstGeom prst="rect">
            <a:avLst/>
          </a:prstGeom>
          <a:noFill/>
        </p:spPr>
      </p:pic>
      <p:pic>
        <p:nvPicPr>
          <p:cNvPr id="13" name="圖片 12">
            <a:extLst>
              <a:ext uri="{FF2B5EF4-FFF2-40B4-BE49-F238E27FC236}">
                <a16:creationId xmlns:a16="http://schemas.microsoft.com/office/drawing/2014/main" id="{2530F662-75BD-4B97-904A-B7A61F863423}"/>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05646" y="3684308"/>
            <a:ext cx="3142568" cy="2060883"/>
          </a:xfrm>
          <a:prstGeom prst="rect">
            <a:avLst/>
          </a:prstGeom>
          <a:noFill/>
        </p:spPr>
      </p:pic>
    </p:spTree>
    <p:extLst>
      <p:ext uri="{BB962C8B-B14F-4D97-AF65-F5344CB8AC3E}">
        <p14:creationId xmlns:p14="http://schemas.microsoft.com/office/powerpoint/2010/main" val="3888220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zh-TW" dirty="0"/>
              <a:t>神經網路後門攻擊實施</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p:txBody>
          <a:bodyPr vert="horz" lIns="91440" tIns="45720" rIns="91440" bIns="45720" rtlCol="0" anchor="t">
            <a:normAutofit/>
          </a:bodyPr>
          <a:lstStyle/>
          <a:p>
            <a:pPr marL="360000">
              <a:spcBef>
                <a:spcPts val="1800"/>
              </a:spcBef>
            </a:pPr>
            <a:r>
              <a:rPr lang="zh-TW" altLang="zh-TW" dirty="0"/>
              <a:t>基本後門攻擊</a:t>
            </a:r>
            <a:r>
              <a:rPr lang="en-US" altLang="zh-TW" dirty="0"/>
              <a:t> </a:t>
            </a:r>
            <a:r>
              <a:rPr lang="en-US" altLang="zh-TW" dirty="0" err="1"/>
              <a:t>BadNet</a:t>
            </a:r>
            <a:r>
              <a:rPr lang="en-US" altLang="zh-TW" dirty="0"/>
              <a:t> [7]</a:t>
            </a:r>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13</a:t>
            </a:fld>
            <a:endParaRPr lang="en-US"/>
          </a:p>
        </p:txBody>
      </p:sp>
      <p:pic>
        <p:nvPicPr>
          <p:cNvPr id="5" name="圖片 4" descr="C:\Users\$6JQ000-HF96MJU9HFKC\AppData\Local\Microsoft\Windows\INetCache\Content.MSO\1C162581.tmp">
            <a:extLst>
              <a:ext uri="{FF2B5EF4-FFF2-40B4-BE49-F238E27FC236}">
                <a16:creationId xmlns:a16="http://schemas.microsoft.com/office/drawing/2014/main" id="{26DFDA12-74C2-4ABF-8E08-357CFF6B982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3728" y="2311753"/>
            <a:ext cx="9604543" cy="2946047"/>
          </a:xfrm>
          <a:prstGeom prst="rect">
            <a:avLst/>
          </a:prstGeom>
          <a:noFill/>
          <a:ln>
            <a:noFill/>
          </a:ln>
        </p:spPr>
      </p:pic>
      <p:sp>
        <p:nvSpPr>
          <p:cNvPr id="8" name="矩形 7">
            <a:extLst>
              <a:ext uri="{FF2B5EF4-FFF2-40B4-BE49-F238E27FC236}">
                <a16:creationId xmlns:a16="http://schemas.microsoft.com/office/drawing/2014/main" id="{5581864D-2163-D5B3-8113-5E3936897749}"/>
              </a:ext>
            </a:extLst>
          </p:cNvPr>
          <p:cNvSpPr/>
          <p:nvPr/>
        </p:nvSpPr>
        <p:spPr>
          <a:xfrm>
            <a:off x="4657266" y="5413544"/>
            <a:ext cx="3788281" cy="369332"/>
          </a:xfrm>
          <a:prstGeom prst="rect">
            <a:avLst/>
          </a:prstGeom>
        </p:spPr>
        <p:txBody>
          <a:bodyPr wrap="none">
            <a:spAutoFit/>
          </a:bodyPr>
          <a:lstStyle/>
          <a:p>
            <a:r>
              <a:rPr lang="en-US" altLang="zh-TW" dirty="0" err="1"/>
              <a:t>Badnet</a:t>
            </a:r>
            <a:r>
              <a:rPr lang="en-US" altLang="zh-TW" dirty="0"/>
              <a:t> Backdoor Attack </a:t>
            </a:r>
            <a:r>
              <a:rPr lang="zh-TW" altLang="en-US" dirty="0"/>
              <a:t>流程圖 </a:t>
            </a:r>
            <a:r>
              <a:rPr lang="en-US" altLang="zh-TW" dirty="0"/>
              <a:t>[7]</a:t>
            </a:r>
            <a:r>
              <a:rPr lang="zh-TW" altLang="en-US" dirty="0"/>
              <a:t> </a:t>
            </a:r>
          </a:p>
        </p:txBody>
      </p:sp>
    </p:spTree>
    <p:extLst>
      <p:ext uri="{BB962C8B-B14F-4D97-AF65-F5344CB8AC3E}">
        <p14:creationId xmlns:p14="http://schemas.microsoft.com/office/powerpoint/2010/main" val="240396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zh-TW" dirty="0"/>
              <a:t>神經網路後門攻擊實施</a:t>
            </a:r>
            <a:endParaRPr lang="zh-TW" altLang="en-US" dirty="0"/>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7" name="矩形 6">
            <a:extLst>
              <a:ext uri="{FF2B5EF4-FFF2-40B4-BE49-F238E27FC236}">
                <a16:creationId xmlns:a16="http://schemas.microsoft.com/office/drawing/2014/main" id="{B0F103E7-2D33-47EB-A2D3-496C4270C1B9}"/>
              </a:ext>
            </a:extLst>
          </p:cNvPr>
          <p:cNvSpPr/>
          <p:nvPr/>
        </p:nvSpPr>
        <p:spPr>
          <a:xfrm>
            <a:off x="1281954" y="2172581"/>
            <a:ext cx="2275754" cy="444946"/>
          </a:xfrm>
          <a:prstGeom prst="rect">
            <a:avLst/>
          </a:prstGeom>
          <a:solidFill>
            <a:srgbClr val="FFCC66"/>
          </a:solidFill>
          <a:ln>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Clean Training Data</a:t>
            </a:r>
            <a:endParaRPr lang="zh-TW" altLang="en-US" dirty="0">
              <a:solidFill>
                <a:schemeClr val="tx1"/>
              </a:solidFill>
            </a:endParaRPr>
          </a:p>
        </p:txBody>
      </p:sp>
      <p:sp>
        <p:nvSpPr>
          <p:cNvPr id="9" name="矩形 8">
            <a:extLst>
              <a:ext uri="{FF2B5EF4-FFF2-40B4-BE49-F238E27FC236}">
                <a16:creationId xmlns:a16="http://schemas.microsoft.com/office/drawing/2014/main" id="{2613EFD1-E174-4926-963B-832D8BA0294F}"/>
              </a:ext>
            </a:extLst>
          </p:cNvPr>
          <p:cNvSpPr/>
          <p:nvPr/>
        </p:nvSpPr>
        <p:spPr>
          <a:xfrm>
            <a:off x="1281954" y="2802219"/>
            <a:ext cx="2275754" cy="436433"/>
          </a:xfrm>
          <a:prstGeom prst="rect">
            <a:avLst/>
          </a:prstGeom>
          <a:solidFill>
            <a:schemeClr val="tx2">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Poisoned Data</a:t>
            </a:r>
            <a:endParaRPr lang="zh-TW" altLang="en-US" dirty="0">
              <a:solidFill>
                <a:schemeClr val="tx1"/>
              </a:solidFill>
            </a:endParaRPr>
          </a:p>
        </p:txBody>
      </p:sp>
      <p:sp>
        <p:nvSpPr>
          <p:cNvPr id="10" name="矩形 9">
            <a:extLst>
              <a:ext uri="{FF2B5EF4-FFF2-40B4-BE49-F238E27FC236}">
                <a16:creationId xmlns:a16="http://schemas.microsoft.com/office/drawing/2014/main" id="{8D095B9A-E922-43E9-B037-EAD0024B2B44}"/>
              </a:ext>
            </a:extLst>
          </p:cNvPr>
          <p:cNvSpPr/>
          <p:nvPr/>
        </p:nvSpPr>
        <p:spPr>
          <a:xfrm>
            <a:off x="3886845" y="2375987"/>
            <a:ext cx="1944060" cy="444946"/>
          </a:xfrm>
          <a:prstGeom prst="rect">
            <a:avLst/>
          </a:prstGeom>
          <a:solidFill>
            <a:schemeClr val="accent4">
              <a:lumMod val="40000"/>
              <a:lumOff val="60000"/>
            </a:schemeClr>
          </a:solidFill>
          <a:ln>
            <a:solidFill>
              <a:schemeClr val="accent5">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dirty="0">
                <a:solidFill>
                  <a:schemeClr val="tx1"/>
                </a:solidFill>
              </a:rPr>
              <a:t>Training Dataset</a:t>
            </a:r>
            <a:endParaRPr lang="zh-TW" altLang="en-US" dirty="0">
              <a:solidFill>
                <a:schemeClr val="tx1"/>
              </a:solidFill>
            </a:endParaRPr>
          </a:p>
        </p:txBody>
      </p:sp>
      <p:sp>
        <p:nvSpPr>
          <p:cNvPr id="11" name="矩形 10">
            <a:extLst>
              <a:ext uri="{FF2B5EF4-FFF2-40B4-BE49-F238E27FC236}">
                <a16:creationId xmlns:a16="http://schemas.microsoft.com/office/drawing/2014/main" id="{6D3B24CE-8C59-43E7-B6EC-76844CF8DF0D}"/>
              </a:ext>
            </a:extLst>
          </p:cNvPr>
          <p:cNvSpPr/>
          <p:nvPr/>
        </p:nvSpPr>
        <p:spPr>
          <a:xfrm>
            <a:off x="6215102" y="2395054"/>
            <a:ext cx="1757083" cy="425879"/>
          </a:xfrm>
          <a:prstGeom prst="rect">
            <a:avLst/>
          </a:prstGeom>
          <a:solidFill>
            <a:schemeClr val="accent4">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Training Model</a:t>
            </a:r>
            <a:endParaRPr lang="zh-TW" altLang="en-US" dirty="0">
              <a:solidFill>
                <a:schemeClr val="tx1"/>
              </a:solidFill>
            </a:endParaRPr>
          </a:p>
        </p:txBody>
      </p:sp>
      <p:sp>
        <p:nvSpPr>
          <p:cNvPr id="12" name="矩形 11">
            <a:extLst>
              <a:ext uri="{FF2B5EF4-FFF2-40B4-BE49-F238E27FC236}">
                <a16:creationId xmlns:a16="http://schemas.microsoft.com/office/drawing/2014/main" id="{2720F3E8-50A8-4A22-BE23-299A2B0B7D53}"/>
              </a:ext>
            </a:extLst>
          </p:cNvPr>
          <p:cNvSpPr/>
          <p:nvPr/>
        </p:nvSpPr>
        <p:spPr>
          <a:xfrm>
            <a:off x="8332055" y="2385878"/>
            <a:ext cx="2018341" cy="444946"/>
          </a:xfrm>
          <a:prstGeom prst="rect">
            <a:avLst/>
          </a:prstGeom>
          <a:solidFill>
            <a:srgbClr val="CCFF99"/>
          </a:solidFill>
          <a:ln>
            <a:solidFill>
              <a:srgbClr val="CC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Backdoor Model</a:t>
            </a:r>
          </a:p>
        </p:txBody>
      </p:sp>
      <p:sp>
        <p:nvSpPr>
          <p:cNvPr id="13" name="矩形 12">
            <a:extLst>
              <a:ext uri="{FF2B5EF4-FFF2-40B4-BE49-F238E27FC236}">
                <a16:creationId xmlns:a16="http://schemas.microsoft.com/office/drawing/2014/main" id="{842BAB69-EB51-42F0-81EA-E7B890624796}"/>
              </a:ext>
            </a:extLst>
          </p:cNvPr>
          <p:cNvSpPr/>
          <p:nvPr/>
        </p:nvSpPr>
        <p:spPr>
          <a:xfrm>
            <a:off x="1281954" y="4419601"/>
            <a:ext cx="2275754" cy="414100"/>
          </a:xfrm>
          <a:prstGeom prst="rect">
            <a:avLst/>
          </a:prstGeom>
          <a:solidFill>
            <a:srgbClr val="FFCC66"/>
          </a:solidFill>
          <a:ln>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Clean Data</a:t>
            </a:r>
            <a:endParaRPr lang="zh-TW" altLang="en-US" dirty="0">
              <a:solidFill>
                <a:schemeClr val="tx1"/>
              </a:solidFill>
            </a:endParaRPr>
          </a:p>
        </p:txBody>
      </p:sp>
      <p:sp>
        <p:nvSpPr>
          <p:cNvPr id="14" name="矩形 13">
            <a:extLst>
              <a:ext uri="{FF2B5EF4-FFF2-40B4-BE49-F238E27FC236}">
                <a16:creationId xmlns:a16="http://schemas.microsoft.com/office/drawing/2014/main" id="{AAE273A7-89C6-499E-B012-3AD225870F98}"/>
              </a:ext>
            </a:extLst>
          </p:cNvPr>
          <p:cNvSpPr/>
          <p:nvPr/>
        </p:nvSpPr>
        <p:spPr>
          <a:xfrm>
            <a:off x="1281954" y="5027947"/>
            <a:ext cx="2275754" cy="425626"/>
          </a:xfrm>
          <a:prstGeom prst="rect">
            <a:avLst/>
          </a:prstGeom>
          <a:solidFill>
            <a:schemeClr val="tx2">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Data with Trigger</a:t>
            </a:r>
            <a:endParaRPr lang="zh-TW" altLang="en-US" dirty="0">
              <a:solidFill>
                <a:schemeClr val="tx1"/>
              </a:solidFill>
            </a:endParaRPr>
          </a:p>
        </p:txBody>
      </p:sp>
      <p:sp>
        <p:nvSpPr>
          <p:cNvPr id="15" name="矩形 14">
            <a:extLst>
              <a:ext uri="{FF2B5EF4-FFF2-40B4-BE49-F238E27FC236}">
                <a16:creationId xmlns:a16="http://schemas.microsoft.com/office/drawing/2014/main" id="{342C46C4-6765-40EB-9777-138506DEFE79}"/>
              </a:ext>
            </a:extLst>
          </p:cNvPr>
          <p:cNvSpPr/>
          <p:nvPr/>
        </p:nvSpPr>
        <p:spPr>
          <a:xfrm>
            <a:off x="8317329" y="4419600"/>
            <a:ext cx="2018341" cy="414100"/>
          </a:xfrm>
          <a:prstGeom prst="rect">
            <a:avLst/>
          </a:prstGeom>
          <a:solidFill>
            <a:srgbClr val="FFCC66"/>
          </a:solidFill>
          <a:ln>
            <a:solidFill>
              <a:srgbClr val="FFC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Correct Label</a:t>
            </a:r>
          </a:p>
        </p:txBody>
      </p:sp>
      <p:sp>
        <p:nvSpPr>
          <p:cNvPr id="16" name="矩形 15">
            <a:extLst>
              <a:ext uri="{FF2B5EF4-FFF2-40B4-BE49-F238E27FC236}">
                <a16:creationId xmlns:a16="http://schemas.microsoft.com/office/drawing/2014/main" id="{3D246D19-298B-4151-8B12-79CAB8D1968E}"/>
              </a:ext>
            </a:extLst>
          </p:cNvPr>
          <p:cNvSpPr/>
          <p:nvPr/>
        </p:nvSpPr>
        <p:spPr>
          <a:xfrm>
            <a:off x="8309966" y="5033648"/>
            <a:ext cx="2018341" cy="419925"/>
          </a:xfrm>
          <a:prstGeom prst="rect">
            <a:avLst/>
          </a:prstGeom>
          <a:solidFill>
            <a:schemeClr val="tx2">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Target Label</a:t>
            </a:r>
            <a:endParaRPr lang="zh-TW" altLang="en-US" dirty="0">
              <a:solidFill>
                <a:schemeClr val="tx1"/>
              </a:solidFill>
            </a:endParaRPr>
          </a:p>
        </p:txBody>
      </p:sp>
      <p:sp>
        <p:nvSpPr>
          <p:cNvPr id="17" name="矩形 16">
            <a:extLst>
              <a:ext uri="{FF2B5EF4-FFF2-40B4-BE49-F238E27FC236}">
                <a16:creationId xmlns:a16="http://schemas.microsoft.com/office/drawing/2014/main" id="{7D278BEE-2084-46F0-BA45-7EE7B5A44D01}"/>
              </a:ext>
            </a:extLst>
          </p:cNvPr>
          <p:cNvSpPr/>
          <p:nvPr/>
        </p:nvSpPr>
        <p:spPr>
          <a:xfrm>
            <a:off x="4483632" y="4725080"/>
            <a:ext cx="2358998" cy="425626"/>
          </a:xfrm>
          <a:prstGeom prst="rect">
            <a:avLst/>
          </a:prstGeom>
          <a:solidFill>
            <a:srgbClr val="CCFF99"/>
          </a:solidFill>
          <a:ln>
            <a:solidFill>
              <a:srgbClr val="CC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Backdoor Model</a:t>
            </a:r>
          </a:p>
        </p:txBody>
      </p:sp>
      <p:sp>
        <p:nvSpPr>
          <p:cNvPr id="18" name="矩形 17">
            <a:extLst>
              <a:ext uri="{FF2B5EF4-FFF2-40B4-BE49-F238E27FC236}">
                <a16:creationId xmlns:a16="http://schemas.microsoft.com/office/drawing/2014/main" id="{27ADDA29-154E-4A11-90CC-C5ED709BB4EC}"/>
              </a:ext>
            </a:extLst>
          </p:cNvPr>
          <p:cNvSpPr/>
          <p:nvPr/>
        </p:nvSpPr>
        <p:spPr>
          <a:xfrm>
            <a:off x="1091133" y="1500284"/>
            <a:ext cx="9538447" cy="192871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spcBef>
                <a:spcPts val="1200"/>
              </a:spcBef>
              <a:buFont typeface="Arial" panose="020B0604020202020204" pitchFamily="34" charset="0"/>
              <a:buChar char="•"/>
            </a:pPr>
            <a:r>
              <a:rPr lang="en-US" altLang="zh-TW" sz="2000" dirty="0">
                <a:solidFill>
                  <a:schemeClr val="tx1"/>
                </a:solidFill>
                <a:ea typeface="微軟正黑體"/>
                <a:cs typeface="Arial"/>
              </a:rPr>
              <a:t>Training Stage</a:t>
            </a:r>
          </a:p>
          <a:p>
            <a:endParaRPr lang="en-US" altLang="zh-TW" dirty="0">
              <a:solidFill>
                <a:schemeClr val="tx1"/>
              </a:solidFill>
              <a:ea typeface="微軟正黑體"/>
              <a:cs typeface="Arial"/>
            </a:endParaRPr>
          </a:p>
          <a:p>
            <a:endParaRPr lang="en-US" altLang="zh-TW" dirty="0">
              <a:solidFill>
                <a:schemeClr val="tx1"/>
              </a:solidFill>
              <a:ea typeface="微軟正黑體"/>
              <a:cs typeface="Arial"/>
            </a:endParaRPr>
          </a:p>
          <a:p>
            <a:endParaRPr lang="zh-TW" altLang="en-US" dirty="0">
              <a:solidFill>
                <a:schemeClr val="tx1"/>
              </a:solidFill>
              <a:ea typeface="微軟正黑體"/>
              <a:cs typeface="Arial"/>
            </a:endParaRPr>
          </a:p>
          <a:p>
            <a:endParaRPr lang="zh-TW" altLang="en-US" dirty="0">
              <a:solidFill>
                <a:schemeClr val="tx1"/>
              </a:solidFill>
            </a:endParaRPr>
          </a:p>
        </p:txBody>
      </p:sp>
      <p:sp>
        <p:nvSpPr>
          <p:cNvPr id="20" name="矩形 19">
            <a:extLst>
              <a:ext uri="{FF2B5EF4-FFF2-40B4-BE49-F238E27FC236}">
                <a16:creationId xmlns:a16="http://schemas.microsoft.com/office/drawing/2014/main" id="{AE099D38-C3A7-47E5-9F6B-B67BC3D599C9}"/>
              </a:ext>
            </a:extLst>
          </p:cNvPr>
          <p:cNvSpPr/>
          <p:nvPr/>
        </p:nvSpPr>
        <p:spPr>
          <a:xfrm>
            <a:off x="1061681" y="3770339"/>
            <a:ext cx="9538447" cy="208878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altLang="zh-TW" sz="2000" dirty="0">
                <a:solidFill>
                  <a:schemeClr val="tx1"/>
                </a:solidFill>
                <a:ea typeface="微軟正黑體"/>
                <a:cs typeface="Arial"/>
              </a:rPr>
              <a:t>Evaluation Stage</a:t>
            </a:r>
          </a:p>
          <a:p>
            <a:endParaRPr lang="en-US" altLang="zh-TW" sz="2000" dirty="0">
              <a:solidFill>
                <a:schemeClr val="tx1"/>
              </a:solidFill>
              <a:ea typeface="微軟正黑體"/>
              <a:cs typeface="Arial"/>
            </a:endParaRPr>
          </a:p>
          <a:p>
            <a:endParaRPr lang="en-US" altLang="zh-TW" dirty="0">
              <a:solidFill>
                <a:schemeClr val="tx1"/>
              </a:solidFill>
              <a:ea typeface="微軟正黑體"/>
              <a:cs typeface="Arial"/>
            </a:endParaRPr>
          </a:p>
          <a:p>
            <a:endParaRPr lang="en-US" altLang="zh-TW" dirty="0">
              <a:solidFill>
                <a:schemeClr val="tx1"/>
              </a:solidFill>
              <a:ea typeface="微軟正黑體"/>
              <a:cs typeface="Arial"/>
            </a:endParaRPr>
          </a:p>
          <a:p>
            <a:endParaRPr lang="zh-TW" altLang="en-US" dirty="0">
              <a:solidFill>
                <a:schemeClr val="tx1"/>
              </a:solidFill>
              <a:ea typeface="微軟正黑體"/>
              <a:cs typeface="Arial"/>
            </a:endParaRPr>
          </a:p>
          <a:p>
            <a:endParaRPr lang="zh-TW" altLang="en-US" dirty="0">
              <a:solidFill>
                <a:schemeClr val="tx1"/>
              </a:solidFill>
            </a:endParaRPr>
          </a:p>
        </p:txBody>
      </p:sp>
      <p:cxnSp>
        <p:nvCxnSpPr>
          <p:cNvPr id="30" name="接點: 弧形 29">
            <a:extLst>
              <a:ext uri="{FF2B5EF4-FFF2-40B4-BE49-F238E27FC236}">
                <a16:creationId xmlns:a16="http://schemas.microsoft.com/office/drawing/2014/main" id="{2AE78A31-501B-4531-B3BC-7ADDE293F81D}"/>
              </a:ext>
            </a:extLst>
          </p:cNvPr>
          <p:cNvCxnSpPr>
            <a:stCxn id="11" idx="3"/>
            <a:endCxn id="12" idx="1"/>
          </p:cNvCxnSpPr>
          <p:nvPr/>
        </p:nvCxnSpPr>
        <p:spPr>
          <a:xfrm>
            <a:off x="7972185" y="2607994"/>
            <a:ext cx="359870" cy="357"/>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2" name="接點: 弧形 31">
            <a:extLst>
              <a:ext uri="{FF2B5EF4-FFF2-40B4-BE49-F238E27FC236}">
                <a16:creationId xmlns:a16="http://schemas.microsoft.com/office/drawing/2014/main" id="{B1D2CBB0-4818-4774-99D4-8AA8A51F0093}"/>
              </a:ext>
            </a:extLst>
          </p:cNvPr>
          <p:cNvCxnSpPr>
            <a:stCxn id="12" idx="2"/>
            <a:endCxn id="17" idx="0"/>
          </p:cNvCxnSpPr>
          <p:nvPr/>
        </p:nvCxnSpPr>
        <p:spPr>
          <a:xfrm rot="5400000">
            <a:off x="6555051" y="1938905"/>
            <a:ext cx="1894256" cy="3678095"/>
          </a:xfrm>
          <a:prstGeom prst="curvedConnector3">
            <a:avLst/>
          </a:prstGeom>
          <a:ln>
            <a:tailEnd type="triangle"/>
          </a:ln>
        </p:spPr>
        <p:style>
          <a:lnRef idx="2">
            <a:schemeClr val="dk1"/>
          </a:lnRef>
          <a:fillRef idx="0">
            <a:schemeClr val="dk1"/>
          </a:fillRef>
          <a:effectRef idx="1">
            <a:schemeClr val="dk1"/>
          </a:effectRef>
          <a:fontRef idx="minor">
            <a:schemeClr val="tx1"/>
          </a:fontRef>
        </p:style>
      </p:cxnSp>
      <p:cxnSp>
        <p:nvCxnSpPr>
          <p:cNvPr id="38" name="直線單箭頭接點 37">
            <a:extLst>
              <a:ext uri="{FF2B5EF4-FFF2-40B4-BE49-F238E27FC236}">
                <a16:creationId xmlns:a16="http://schemas.microsoft.com/office/drawing/2014/main" id="{948B9A45-987C-41A3-B505-531019A3F78F}"/>
              </a:ext>
            </a:extLst>
          </p:cNvPr>
          <p:cNvCxnSpPr>
            <a:stCxn id="7" idx="3"/>
            <a:endCxn id="10" idx="1"/>
          </p:cNvCxnSpPr>
          <p:nvPr/>
        </p:nvCxnSpPr>
        <p:spPr>
          <a:xfrm>
            <a:off x="3557708" y="2395054"/>
            <a:ext cx="329137" cy="2034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直線單箭頭接點 39">
            <a:extLst>
              <a:ext uri="{FF2B5EF4-FFF2-40B4-BE49-F238E27FC236}">
                <a16:creationId xmlns:a16="http://schemas.microsoft.com/office/drawing/2014/main" id="{EA06E29A-FEDD-49F9-97CE-EC219ED1F77E}"/>
              </a:ext>
            </a:extLst>
          </p:cNvPr>
          <p:cNvCxnSpPr>
            <a:stCxn id="9" idx="3"/>
            <a:endCxn id="10" idx="1"/>
          </p:cNvCxnSpPr>
          <p:nvPr/>
        </p:nvCxnSpPr>
        <p:spPr>
          <a:xfrm flipV="1">
            <a:off x="3557708" y="2598460"/>
            <a:ext cx="329137" cy="4219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直線單箭頭接點 41">
            <a:extLst>
              <a:ext uri="{FF2B5EF4-FFF2-40B4-BE49-F238E27FC236}">
                <a16:creationId xmlns:a16="http://schemas.microsoft.com/office/drawing/2014/main" id="{DC7A121B-6640-480C-94C6-DEB8D8401A63}"/>
              </a:ext>
            </a:extLst>
          </p:cNvPr>
          <p:cNvCxnSpPr/>
          <p:nvPr/>
        </p:nvCxnSpPr>
        <p:spPr>
          <a:xfrm>
            <a:off x="2351314" y="2617527"/>
            <a:ext cx="0" cy="2132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直線單箭頭接點 43">
            <a:extLst>
              <a:ext uri="{FF2B5EF4-FFF2-40B4-BE49-F238E27FC236}">
                <a16:creationId xmlns:a16="http://schemas.microsoft.com/office/drawing/2014/main" id="{6BBB9645-D991-456A-8BC6-C103ED6C400D}"/>
              </a:ext>
            </a:extLst>
          </p:cNvPr>
          <p:cNvCxnSpPr>
            <a:stCxn id="13" idx="3"/>
            <a:endCxn id="17" idx="1"/>
          </p:cNvCxnSpPr>
          <p:nvPr/>
        </p:nvCxnSpPr>
        <p:spPr>
          <a:xfrm>
            <a:off x="3557708" y="4626651"/>
            <a:ext cx="925924" cy="3112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直線單箭頭接點 45">
            <a:extLst>
              <a:ext uri="{FF2B5EF4-FFF2-40B4-BE49-F238E27FC236}">
                <a16:creationId xmlns:a16="http://schemas.microsoft.com/office/drawing/2014/main" id="{FF034911-7D51-4563-8B7C-D58016F3AE2B}"/>
              </a:ext>
            </a:extLst>
          </p:cNvPr>
          <p:cNvCxnSpPr>
            <a:stCxn id="14" idx="3"/>
            <a:endCxn id="17" idx="1"/>
          </p:cNvCxnSpPr>
          <p:nvPr/>
        </p:nvCxnSpPr>
        <p:spPr>
          <a:xfrm flipV="1">
            <a:off x="3557708" y="4937893"/>
            <a:ext cx="925924" cy="3028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直線單箭頭接點 47">
            <a:extLst>
              <a:ext uri="{FF2B5EF4-FFF2-40B4-BE49-F238E27FC236}">
                <a16:creationId xmlns:a16="http://schemas.microsoft.com/office/drawing/2014/main" id="{CF6F8ED2-AD35-49BD-82DB-D2012AD41088}"/>
              </a:ext>
            </a:extLst>
          </p:cNvPr>
          <p:cNvCxnSpPr>
            <a:stCxn id="17" idx="3"/>
            <a:endCxn id="15" idx="1"/>
          </p:cNvCxnSpPr>
          <p:nvPr/>
        </p:nvCxnSpPr>
        <p:spPr>
          <a:xfrm flipV="1">
            <a:off x="6842630" y="4626650"/>
            <a:ext cx="1474699" cy="3112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直線單箭頭接點 49">
            <a:extLst>
              <a:ext uri="{FF2B5EF4-FFF2-40B4-BE49-F238E27FC236}">
                <a16:creationId xmlns:a16="http://schemas.microsoft.com/office/drawing/2014/main" id="{9FE50932-DEFC-4C75-B02D-0E958B997261}"/>
              </a:ext>
            </a:extLst>
          </p:cNvPr>
          <p:cNvCxnSpPr>
            <a:stCxn id="17" idx="3"/>
            <a:endCxn id="16" idx="1"/>
          </p:cNvCxnSpPr>
          <p:nvPr/>
        </p:nvCxnSpPr>
        <p:spPr>
          <a:xfrm>
            <a:off x="6842630" y="4937893"/>
            <a:ext cx="1467336" cy="3057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直線單箭頭接點 51">
            <a:extLst>
              <a:ext uri="{FF2B5EF4-FFF2-40B4-BE49-F238E27FC236}">
                <a16:creationId xmlns:a16="http://schemas.microsoft.com/office/drawing/2014/main" id="{BF9911ED-6EE2-46CA-A1F5-EFF2579EA1BB}"/>
              </a:ext>
            </a:extLst>
          </p:cNvPr>
          <p:cNvCxnSpPr>
            <a:stCxn id="10" idx="3"/>
            <a:endCxn id="11" idx="1"/>
          </p:cNvCxnSpPr>
          <p:nvPr/>
        </p:nvCxnSpPr>
        <p:spPr>
          <a:xfrm>
            <a:off x="5830905" y="2598460"/>
            <a:ext cx="384197" cy="95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79063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zh-TW" dirty="0"/>
              <a:t>神經網路後門攻擊實施</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p:txBody>
          <a:bodyPr vert="horz" lIns="91440" tIns="45720" rIns="91440" bIns="45720" rtlCol="0" anchor="t">
            <a:normAutofit/>
          </a:bodyPr>
          <a:lstStyle/>
          <a:p>
            <a:r>
              <a:rPr lang="en-US" altLang="zh-TW" dirty="0"/>
              <a:t>Dataset</a:t>
            </a:r>
          </a:p>
          <a:p>
            <a:pPr lvl="1"/>
            <a:r>
              <a:rPr lang="zh-TW" altLang="zh-TW" dirty="0"/>
              <a:t>使用 </a:t>
            </a:r>
            <a:r>
              <a:rPr lang="en-US" altLang="zh-TW" dirty="0"/>
              <a:t>Carla Simulator [4]</a:t>
            </a:r>
            <a:r>
              <a:rPr lang="zh-TW" altLang="en-US" dirty="0"/>
              <a:t> </a:t>
            </a:r>
            <a:r>
              <a:rPr lang="zh-TW" altLang="zh-TW" dirty="0"/>
              <a:t>來蒐集資料</a:t>
            </a:r>
            <a:endParaRPr lang="en-US" altLang="zh-TW" dirty="0"/>
          </a:p>
          <a:p>
            <a:pPr lvl="1"/>
            <a:r>
              <a:rPr lang="zh-TW" altLang="zh-TW" dirty="0"/>
              <a:t>主要採用了內建的</a:t>
            </a:r>
            <a:r>
              <a:rPr lang="en-US" altLang="zh-TW" dirty="0"/>
              <a:t>Town1</a:t>
            </a:r>
            <a:r>
              <a:rPr lang="zh-TW" altLang="zh-TW" dirty="0"/>
              <a:t>跟</a:t>
            </a:r>
            <a:r>
              <a:rPr lang="en-US" altLang="zh-TW" dirty="0"/>
              <a:t>Twon2</a:t>
            </a:r>
            <a:r>
              <a:rPr lang="zh-TW" altLang="zh-TW" dirty="0"/>
              <a:t>兩個地圖</a:t>
            </a:r>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15</a:t>
            </a:fld>
            <a:endParaRPr lang="en-US"/>
          </a:p>
        </p:txBody>
      </p:sp>
      <p:pic>
        <p:nvPicPr>
          <p:cNvPr id="5" name="圖片 4">
            <a:extLst>
              <a:ext uri="{FF2B5EF4-FFF2-40B4-BE49-F238E27FC236}">
                <a16:creationId xmlns:a16="http://schemas.microsoft.com/office/drawing/2014/main" id="{6073E7CD-FBFE-444D-BD52-BBDF73C2080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0198" y="3133120"/>
            <a:ext cx="4650740" cy="2616200"/>
          </a:xfrm>
          <a:prstGeom prst="rect">
            <a:avLst/>
          </a:prstGeom>
          <a:noFill/>
        </p:spPr>
      </p:pic>
      <p:pic>
        <p:nvPicPr>
          <p:cNvPr id="6" name="圖片 5">
            <a:extLst>
              <a:ext uri="{FF2B5EF4-FFF2-40B4-BE49-F238E27FC236}">
                <a16:creationId xmlns:a16="http://schemas.microsoft.com/office/drawing/2014/main" id="{F63882D3-BE1F-4A00-A2F4-CBC387D8C56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8202" y="3133120"/>
            <a:ext cx="4673600" cy="2628900"/>
          </a:xfrm>
          <a:prstGeom prst="rect">
            <a:avLst/>
          </a:prstGeom>
          <a:noFill/>
        </p:spPr>
      </p:pic>
      <p:sp>
        <p:nvSpPr>
          <p:cNvPr id="7" name="矩形 6">
            <a:extLst>
              <a:ext uri="{FF2B5EF4-FFF2-40B4-BE49-F238E27FC236}">
                <a16:creationId xmlns:a16="http://schemas.microsoft.com/office/drawing/2014/main" id="{BC895A2A-5CF9-5BE3-7DA3-573182E0FC52}"/>
              </a:ext>
            </a:extLst>
          </p:cNvPr>
          <p:cNvSpPr/>
          <p:nvPr/>
        </p:nvSpPr>
        <p:spPr>
          <a:xfrm>
            <a:off x="2940405" y="5825520"/>
            <a:ext cx="1190326"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(a) Town1 </a:t>
            </a:r>
            <a:endParaRPr lang="zh-TW" altLang="en-US" dirty="0"/>
          </a:p>
        </p:txBody>
      </p:sp>
      <p:sp>
        <p:nvSpPr>
          <p:cNvPr id="8" name="矩形 7">
            <a:extLst>
              <a:ext uri="{FF2B5EF4-FFF2-40B4-BE49-F238E27FC236}">
                <a16:creationId xmlns:a16="http://schemas.microsoft.com/office/drawing/2014/main" id="{E523AC9C-75F4-FF5B-3256-55FDB5B9DD0C}"/>
              </a:ext>
            </a:extLst>
          </p:cNvPr>
          <p:cNvSpPr/>
          <p:nvPr/>
        </p:nvSpPr>
        <p:spPr>
          <a:xfrm>
            <a:off x="8061271" y="5777806"/>
            <a:ext cx="1145442"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(b) Town2</a:t>
            </a:r>
            <a:endParaRPr lang="zh-TW" altLang="en-US" dirty="0"/>
          </a:p>
        </p:txBody>
      </p:sp>
    </p:spTree>
    <p:extLst>
      <p:ext uri="{BB962C8B-B14F-4D97-AF65-F5344CB8AC3E}">
        <p14:creationId xmlns:p14="http://schemas.microsoft.com/office/powerpoint/2010/main" val="22799311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zh-TW" dirty="0"/>
              <a:t>神經網路後門攻擊實施</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p:txBody>
          <a:bodyPr vert="horz" lIns="91440" tIns="45720" rIns="91440" bIns="45720" rtlCol="0" anchor="t">
            <a:normAutofit/>
          </a:bodyPr>
          <a:lstStyle/>
          <a:p>
            <a:r>
              <a:rPr lang="en-US" altLang="zh-TW" dirty="0"/>
              <a:t>Dataset</a:t>
            </a:r>
          </a:p>
          <a:p>
            <a:pPr lvl="1"/>
            <a:r>
              <a:rPr lang="zh-TW" altLang="zh-TW" dirty="0"/>
              <a:t>使用 </a:t>
            </a:r>
            <a:r>
              <a:rPr lang="en-US" altLang="zh-TW" dirty="0"/>
              <a:t>Carla Simulator [4]</a:t>
            </a:r>
            <a:r>
              <a:rPr lang="zh-TW" altLang="en-US" dirty="0"/>
              <a:t> </a:t>
            </a:r>
            <a:r>
              <a:rPr lang="zh-TW" altLang="zh-TW" dirty="0"/>
              <a:t>來蒐集資料</a:t>
            </a:r>
            <a:endParaRPr lang="en-US" altLang="zh-TW" dirty="0"/>
          </a:p>
          <a:p>
            <a:pPr lvl="1"/>
            <a:r>
              <a:rPr lang="zh-TW" altLang="zh-TW" dirty="0"/>
              <a:t>主要採用了內建的</a:t>
            </a:r>
            <a:r>
              <a:rPr lang="en-US" altLang="zh-TW" dirty="0"/>
              <a:t>Town1</a:t>
            </a:r>
            <a:r>
              <a:rPr lang="zh-TW" altLang="zh-TW" dirty="0"/>
              <a:t>跟</a:t>
            </a:r>
            <a:r>
              <a:rPr lang="en-US" altLang="zh-TW" dirty="0"/>
              <a:t>Twon2</a:t>
            </a:r>
            <a:r>
              <a:rPr lang="zh-TW" altLang="zh-TW" dirty="0"/>
              <a:t>兩個地圖</a:t>
            </a:r>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16</a:t>
            </a:fld>
            <a:endParaRPr lang="en-US"/>
          </a:p>
        </p:txBody>
      </p:sp>
      <p:pic>
        <p:nvPicPr>
          <p:cNvPr id="7" name="圖片 6">
            <a:extLst>
              <a:ext uri="{FF2B5EF4-FFF2-40B4-BE49-F238E27FC236}">
                <a16:creationId xmlns:a16="http://schemas.microsoft.com/office/drawing/2014/main" id="{51D37BEB-07E3-4497-B737-10ABC960B90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686300" y="3328041"/>
            <a:ext cx="2878454" cy="2197100"/>
          </a:xfrm>
          <a:prstGeom prst="rect">
            <a:avLst/>
          </a:prstGeom>
        </p:spPr>
      </p:pic>
      <p:pic>
        <p:nvPicPr>
          <p:cNvPr id="8" name="圖片 7">
            <a:extLst>
              <a:ext uri="{FF2B5EF4-FFF2-40B4-BE49-F238E27FC236}">
                <a16:creationId xmlns:a16="http://schemas.microsoft.com/office/drawing/2014/main" id="{688F00C7-12AA-46A9-A265-4FA7355D4C7A}"/>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585242" y="3328041"/>
            <a:ext cx="2878454" cy="2197100"/>
          </a:xfrm>
          <a:prstGeom prst="rect">
            <a:avLst/>
          </a:prstGeom>
        </p:spPr>
      </p:pic>
      <p:pic>
        <p:nvPicPr>
          <p:cNvPr id="10" name="圖片 9">
            <a:extLst>
              <a:ext uri="{FF2B5EF4-FFF2-40B4-BE49-F238E27FC236}">
                <a16:creationId xmlns:a16="http://schemas.microsoft.com/office/drawing/2014/main" id="{95EFB9B9-9280-45EE-8F6D-0AFF3B739873}"/>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7941945" y="3328041"/>
            <a:ext cx="2929255" cy="2197100"/>
          </a:xfrm>
          <a:prstGeom prst="rect">
            <a:avLst/>
          </a:prstGeom>
        </p:spPr>
      </p:pic>
      <p:sp>
        <p:nvSpPr>
          <p:cNvPr id="5" name="矩形 4">
            <a:extLst>
              <a:ext uri="{FF2B5EF4-FFF2-40B4-BE49-F238E27FC236}">
                <a16:creationId xmlns:a16="http://schemas.microsoft.com/office/drawing/2014/main" id="{10721E13-19EA-85F6-4269-A9539AC9801D}"/>
              </a:ext>
            </a:extLst>
          </p:cNvPr>
          <p:cNvSpPr/>
          <p:nvPr/>
        </p:nvSpPr>
        <p:spPr>
          <a:xfrm>
            <a:off x="2429306" y="5626840"/>
            <a:ext cx="1018227"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(a)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晴天</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endParaRPr lang="zh-TW" altLang="en-US" dirty="0"/>
          </a:p>
        </p:txBody>
      </p:sp>
      <p:sp>
        <p:nvSpPr>
          <p:cNvPr id="6" name="矩形 5">
            <a:extLst>
              <a:ext uri="{FF2B5EF4-FFF2-40B4-BE49-F238E27FC236}">
                <a16:creationId xmlns:a16="http://schemas.microsoft.com/office/drawing/2014/main" id="{AA32C9DB-5730-0668-6020-8349B0693AF3}"/>
              </a:ext>
            </a:extLst>
          </p:cNvPr>
          <p:cNvSpPr/>
          <p:nvPr/>
        </p:nvSpPr>
        <p:spPr>
          <a:xfrm>
            <a:off x="5530364" y="5632404"/>
            <a:ext cx="1018227"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(a)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雨天</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endParaRPr lang="zh-TW" altLang="en-US" dirty="0"/>
          </a:p>
        </p:txBody>
      </p:sp>
      <p:sp>
        <p:nvSpPr>
          <p:cNvPr id="9" name="矩形 8">
            <a:extLst>
              <a:ext uri="{FF2B5EF4-FFF2-40B4-BE49-F238E27FC236}">
                <a16:creationId xmlns:a16="http://schemas.microsoft.com/office/drawing/2014/main" id="{4AA5001F-2FA6-276B-4BCB-37E02BFF2D93}"/>
              </a:ext>
            </a:extLst>
          </p:cNvPr>
          <p:cNvSpPr/>
          <p:nvPr/>
        </p:nvSpPr>
        <p:spPr>
          <a:xfrm>
            <a:off x="8803521" y="5606905"/>
            <a:ext cx="1249060"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 </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轉角處</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 </a:t>
            </a:r>
            <a:endParaRPr lang="zh-TW" altLang="en-US" dirty="0"/>
          </a:p>
        </p:txBody>
      </p:sp>
    </p:spTree>
    <p:extLst>
      <p:ext uri="{BB962C8B-B14F-4D97-AF65-F5344CB8AC3E}">
        <p14:creationId xmlns:p14="http://schemas.microsoft.com/office/powerpoint/2010/main" val="3121935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en-US" altLang="zh-TW" dirty="0"/>
              <a:t>YOLO</a:t>
            </a:r>
            <a:r>
              <a:rPr lang="zh-TW" altLang="zh-TW" dirty="0"/>
              <a:t>（</a:t>
            </a:r>
            <a:r>
              <a:rPr lang="en-US" altLang="zh-TW" dirty="0"/>
              <a:t>You Only Look Once</a:t>
            </a:r>
            <a:r>
              <a:rPr lang="zh-TW" altLang="zh-TW" dirty="0"/>
              <a:t>）</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a:xfrm>
            <a:off x="880533" y="1709928"/>
            <a:ext cx="10972800" cy="4876800"/>
          </a:xfrm>
        </p:spPr>
        <p:txBody>
          <a:bodyPr vert="horz" lIns="91440" tIns="45720" rIns="91440" bIns="45720" rtlCol="0" anchor="t">
            <a:normAutofit/>
          </a:bodyPr>
          <a:lstStyle/>
          <a:p>
            <a:pPr marL="360000" lvl="1">
              <a:spcBef>
                <a:spcPts val="1800"/>
              </a:spcBef>
            </a:pPr>
            <a:r>
              <a:rPr lang="zh-TW" altLang="zh-TW" sz="2400" dirty="0"/>
              <a:t>深度學習的</a:t>
            </a:r>
            <a:r>
              <a:rPr lang="zh-TW" altLang="en-US" sz="2400" dirty="0"/>
              <a:t>實時</a:t>
            </a:r>
            <a:r>
              <a:rPr lang="zh-TW" altLang="zh-TW" sz="2400" dirty="0"/>
              <a:t>物體檢測模型</a:t>
            </a:r>
            <a:endParaRPr lang="en-US" altLang="zh-TW" sz="2400" dirty="0"/>
          </a:p>
          <a:p>
            <a:pPr marL="360000" lvl="1">
              <a:spcBef>
                <a:spcPts val="1800"/>
              </a:spcBef>
            </a:pPr>
            <a:r>
              <a:rPr lang="en-US" altLang="zh-TW" sz="2400" dirty="0"/>
              <a:t>YOLOV5 [8]</a:t>
            </a:r>
          </a:p>
          <a:p>
            <a:pPr marL="634320" lvl="3">
              <a:spcBef>
                <a:spcPts val="1800"/>
              </a:spcBef>
            </a:pPr>
            <a:r>
              <a:rPr lang="zh-TW" altLang="en-US" sz="2200" dirty="0"/>
              <a:t>輕量化</a:t>
            </a:r>
            <a:endParaRPr lang="en-US" altLang="zh-TW" sz="2200" dirty="0"/>
          </a:p>
          <a:p>
            <a:pPr marL="634320" lvl="3">
              <a:spcBef>
                <a:spcPts val="1800"/>
              </a:spcBef>
            </a:pPr>
            <a:r>
              <a:rPr lang="zh-TW" altLang="en-US" sz="2200" dirty="0"/>
              <a:t>高速與高精度</a:t>
            </a:r>
            <a:endParaRPr lang="en-US" altLang="zh-TW" sz="2200" dirty="0"/>
          </a:p>
          <a:p>
            <a:pPr marL="634320" lvl="3">
              <a:spcBef>
                <a:spcPts val="1800"/>
              </a:spcBef>
            </a:pPr>
            <a:r>
              <a:rPr lang="zh-TW" altLang="en-US" sz="2200" dirty="0">
                <a:ea typeface="微軟正黑體"/>
                <a:cs typeface="Arial"/>
              </a:rPr>
              <a:t>小物體檢測</a:t>
            </a: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2987090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523999"/>
          </a:xfrm>
        </p:spPr>
        <p:txBody>
          <a:bodyPr/>
          <a:lstStyle/>
          <a:p>
            <a:pPr algn="ctr"/>
            <a:r>
              <a:rPr lang="zh-TW" altLang="en-US" dirty="0"/>
              <a:t>實作細節</a:t>
            </a:r>
          </a:p>
        </p:txBody>
      </p:sp>
      <p:sp>
        <p:nvSpPr>
          <p:cNvPr id="3" name="Subtitle 2"/>
          <p:cNvSpPr>
            <a:spLocks noGrp="1"/>
          </p:cNvSpPr>
          <p:nvPr>
            <p:ph type="subTitle" idx="1"/>
          </p:nvPr>
        </p:nvSpPr>
        <p:spPr>
          <a:xfrm>
            <a:off x="2667000" y="4495800"/>
            <a:ext cx="5943600" cy="762000"/>
          </a:xfrm>
        </p:spPr>
        <p:txBody>
          <a:bodyPr/>
          <a:lstStyle/>
          <a:p>
            <a:pPr algn="ctr"/>
            <a:endParaRPr lang="zh-TW" altLang="en-US" dirty="0"/>
          </a:p>
        </p:txBody>
      </p:sp>
    </p:spTree>
    <p:extLst>
      <p:ext uri="{BB962C8B-B14F-4D97-AF65-F5344CB8AC3E}">
        <p14:creationId xmlns:p14="http://schemas.microsoft.com/office/powerpoint/2010/main" val="234217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zh-TW" dirty="0"/>
              <a:t>訓練資料預處理</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p:txBody>
          <a:bodyPr vert="horz" lIns="91440" tIns="45720" rIns="91440" bIns="45720" rtlCol="0" anchor="t">
            <a:normAutofit/>
          </a:bodyPr>
          <a:lstStyle/>
          <a:p>
            <a:r>
              <a:rPr lang="zh-TW" altLang="zh-TW" dirty="0"/>
              <a:t>共蒐集到</a:t>
            </a:r>
            <a:r>
              <a:rPr lang="en-US" altLang="zh-TW" dirty="0"/>
              <a:t> 32,052</a:t>
            </a:r>
            <a:r>
              <a:rPr lang="zh-TW" altLang="zh-TW" dirty="0"/>
              <a:t>張圖片</a:t>
            </a:r>
            <a:endParaRPr lang="en-US" altLang="zh-TW" dirty="0"/>
          </a:p>
          <a:p>
            <a:r>
              <a:rPr lang="zh-TW" altLang="zh-TW" dirty="0"/>
              <a:t>其中</a:t>
            </a:r>
            <a:r>
              <a:rPr lang="en-US" altLang="zh-TW" dirty="0"/>
              <a:t> 3,245 </a:t>
            </a:r>
            <a:r>
              <a:rPr lang="zh-TW" altLang="zh-TW" dirty="0"/>
              <a:t>張圖片有擷取到交通號誌</a:t>
            </a:r>
            <a:r>
              <a:rPr lang="zh-TW" altLang="en-US" dirty="0"/>
              <a:t>，共標記了</a:t>
            </a:r>
            <a:r>
              <a:rPr lang="en-US" altLang="zh-TW" dirty="0"/>
              <a:t>3621</a:t>
            </a:r>
            <a:r>
              <a:rPr lang="zh-TW" altLang="en-US" dirty="0"/>
              <a:t>個交通號誌</a:t>
            </a:r>
            <a:br>
              <a:rPr lang="en-US" altLang="zh-TW" dirty="0"/>
            </a:br>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19</a:t>
            </a:fld>
            <a:endParaRPr lang="en-US"/>
          </a:p>
        </p:txBody>
      </p:sp>
      <p:graphicFrame>
        <p:nvGraphicFramePr>
          <p:cNvPr id="5" name="表格 4">
            <a:extLst>
              <a:ext uri="{FF2B5EF4-FFF2-40B4-BE49-F238E27FC236}">
                <a16:creationId xmlns:a16="http://schemas.microsoft.com/office/drawing/2014/main" id="{274FF4C8-A0CA-4E11-BE36-AEB3EB292D1B}"/>
              </a:ext>
            </a:extLst>
          </p:cNvPr>
          <p:cNvGraphicFramePr>
            <a:graphicFrameLocks noGrp="1"/>
          </p:cNvGraphicFramePr>
          <p:nvPr>
            <p:extLst>
              <p:ext uri="{D42A27DB-BD31-4B8C-83A1-F6EECF244321}">
                <p14:modId xmlns:p14="http://schemas.microsoft.com/office/powerpoint/2010/main" val="801032284"/>
              </p:ext>
            </p:extLst>
          </p:nvPr>
        </p:nvGraphicFramePr>
        <p:xfrm>
          <a:off x="851770" y="2523748"/>
          <a:ext cx="9901826" cy="3206911"/>
        </p:xfrm>
        <a:graphic>
          <a:graphicData uri="http://schemas.openxmlformats.org/drawingml/2006/table">
            <a:tbl>
              <a:tblPr firstRow="1" firstCol="1" bandRow="1">
                <a:tableStyleId>{5C22544A-7EE6-4342-B048-85BDC9FD1C3A}</a:tableStyleId>
              </a:tblPr>
              <a:tblGrid>
                <a:gridCol w="1269573">
                  <a:extLst>
                    <a:ext uri="{9D8B030D-6E8A-4147-A177-3AD203B41FA5}">
                      <a16:colId xmlns:a16="http://schemas.microsoft.com/office/drawing/2014/main" val="3503930612"/>
                    </a:ext>
                  </a:extLst>
                </a:gridCol>
                <a:gridCol w="1282152">
                  <a:extLst>
                    <a:ext uri="{9D8B030D-6E8A-4147-A177-3AD203B41FA5}">
                      <a16:colId xmlns:a16="http://schemas.microsoft.com/office/drawing/2014/main" val="375934655"/>
                    </a:ext>
                  </a:extLst>
                </a:gridCol>
                <a:gridCol w="1251750">
                  <a:extLst>
                    <a:ext uri="{9D8B030D-6E8A-4147-A177-3AD203B41FA5}">
                      <a16:colId xmlns:a16="http://schemas.microsoft.com/office/drawing/2014/main" val="4227869078"/>
                    </a:ext>
                  </a:extLst>
                </a:gridCol>
                <a:gridCol w="1243363">
                  <a:extLst>
                    <a:ext uri="{9D8B030D-6E8A-4147-A177-3AD203B41FA5}">
                      <a16:colId xmlns:a16="http://schemas.microsoft.com/office/drawing/2014/main" val="3316266903"/>
                    </a:ext>
                  </a:extLst>
                </a:gridCol>
                <a:gridCol w="1217154">
                  <a:extLst>
                    <a:ext uri="{9D8B030D-6E8A-4147-A177-3AD203B41FA5}">
                      <a16:colId xmlns:a16="http://schemas.microsoft.com/office/drawing/2014/main" val="543442145"/>
                    </a:ext>
                  </a:extLst>
                </a:gridCol>
                <a:gridCol w="1818917">
                  <a:extLst>
                    <a:ext uri="{9D8B030D-6E8A-4147-A177-3AD203B41FA5}">
                      <a16:colId xmlns:a16="http://schemas.microsoft.com/office/drawing/2014/main" val="1963525337"/>
                    </a:ext>
                  </a:extLst>
                </a:gridCol>
                <a:gridCol w="1818917">
                  <a:extLst>
                    <a:ext uri="{9D8B030D-6E8A-4147-A177-3AD203B41FA5}">
                      <a16:colId xmlns:a16="http://schemas.microsoft.com/office/drawing/2014/main" val="4284058163"/>
                    </a:ext>
                  </a:extLst>
                </a:gridCol>
              </a:tblGrid>
              <a:tr h="394108">
                <a:tc rowSpan="2">
                  <a:txBody>
                    <a:bodyPr/>
                    <a:lstStyle/>
                    <a:p>
                      <a:pPr algn="ctr">
                        <a:lnSpc>
                          <a:spcPct val="150000"/>
                        </a:lnSpc>
                        <a:spcAft>
                          <a:spcPts val="0"/>
                        </a:spcAft>
                      </a:pPr>
                      <a:r>
                        <a:rPr lang="en-US" sz="1200" kern="100" dirty="0">
                          <a:effectLst/>
                        </a:rPr>
                        <a:t>Session</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rowSpan="2">
                  <a:txBody>
                    <a:bodyPr/>
                    <a:lstStyle/>
                    <a:p>
                      <a:pPr algn="ctr">
                        <a:lnSpc>
                          <a:spcPct val="150000"/>
                        </a:lnSpc>
                        <a:spcAft>
                          <a:spcPts val="0"/>
                        </a:spcAft>
                      </a:pPr>
                      <a:r>
                        <a:rPr lang="en-US" sz="1200" kern="100">
                          <a:effectLst/>
                        </a:rPr>
                        <a:t>Weather Condition</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rowSpan="2">
                  <a:txBody>
                    <a:bodyPr/>
                    <a:lstStyle/>
                    <a:p>
                      <a:pPr algn="ctr">
                        <a:lnSpc>
                          <a:spcPct val="150000"/>
                        </a:lnSpc>
                        <a:spcAft>
                          <a:spcPts val="0"/>
                        </a:spcAft>
                      </a:pPr>
                      <a:r>
                        <a:rPr lang="en-US" sz="1200" kern="100" dirty="0">
                          <a:effectLst/>
                        </a:rPr>
                        <a:t>Total Frames</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rowSpan="2">
                  <a:txBody>
                    <a:bodyPr/>
                    <a:lstStyle/>
                    <a:p>
                      <a:pPr algn="ctr">
                        <a:lnSpc>
                          <a:spcPct val="150000"/>
                        </a:lnSpc>
                        <a:spcAft>
                          <a:spcPts val="0"/>
                        </a:spcAft>
                      </a:pPr>
                      <a:r>
                        <a:rPr lang="en-US" sz="1200" kern="100" dirty="0">
                          <a:effectLst/>
                        </a:rPr>
                        <a:t>Labelled Frames</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gridSpan="3">
                  <a:txBody>
                    <a:bodyPr/>
                    <a:lstStyle/>
                    <a:p>
                      <a:pPr algn="ctr">
                        <a:lnSpc>
                          <a:spcPct val="150000"/>
                        </a:lnSpc>
                        <a:spcAft>
                          <a:spcPts val="0"/>
                        </a:spcAft>
                      </a:pPr>
                      <a:r>
                        <a:rPr lang="en-US" sz="1200" kern="100">
                          <a:effectLst/>
                        </a:rPr>
                        <a:t>Speed-limit Traffic Sign</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984471763"/>
                  </a:ext>
                </a:extLst>
              </a:tr>
              <a:tr h="448155">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a:txBody>
                    <a:bodyPr/>
                    <a:lstStyle/>
                    <a:p>
                      <a:pPr algn="ctr">
                        <a:lnSpc>
                          <a:spcPct val="150000"/>
                        </a:lnSpc>
                        <a:spcAft>
                          <a:spcPts val="0"/>
                        </a:spcAft>
                      </a:pPr>
                      <a:r>
                        <a:rPr lang="en-US" sz="1200" kern="100">
                          <a:effectLst/>
                        </a:rPr>
                        <a:t>30 km/h</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60 km/h</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90 km/h</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434923351"/>
                  </a:ext>
                </a:extLst>
              </a:tr>
              <a:tr h="394108">
                <a:tc>
                  <a:txBody>
                    <a:bodyPr/>
                    <a:lstStyle/>
                    <a:p>
                      <a:pPr algn="ctr">
                        <a:lnSpc>
                          <a:spcPct val="150000"/>
                        </a:lnSpc>
                        <a:spcAft>
                          <a:spcPts val="0"/>
                        </a:spcAft>
                      </a:pPr>
                      <a:r>
                        <a:rPr lang="en-US" sz="1200" kern="100">
                          <a:effectLst/>
                        </a:rPr>
                        <a:t>Town 01</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Sunny</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9381</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1269</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546</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251</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472</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1861595747"/>
                  </a:ext>
                </a:extLst>
              </a:tr>
              <a:tr h="394108">
                <a:tc>
                  <a:txBody>
                    <a:bodyPr/>
                    <a:lstStyle/>
                    <a:p>
                      <a:pPr algn="ctr">
                        <a:lnSpc>
                          <a:spcPct val="150000"/>
                        </a:lnSpc>
                        <a:spcAft>
                          <a:spcPts val="0"/>
                        </a:spcAft>
                      </a:pPr>
                      <a:r>
                        <a:rPr lang="en-US" sz="1200" kern="100">
                          <a:effectLst/>
                        </a:rPr>
                        <a:t>Town 01</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Rainy</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8098</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533</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287</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78</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168</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1928434948"/>
                  </a:ext>
                </a:extLst>
              </a:tr>
              <a:tr h="394108">
                <a:tc>
                  <a:txBody>
                    <a:bodyPr/>
                    <a:lstStyle/>
                    <a:p>
                      <a:pPr algn="ctr">
                        <a:lnSpc>
                          <a:spcPct val="150000"/>
                        </a:lnSpc>
                        <a:spcAft>
                          <a:spcPts val="0"/>
                        </a:spcAft>
                      </a:pPr>
                      <a:r>
                        <a:rPr lang="en-US" sz="1200" kern="100">
                          <a:effectLst/>
                        </a:rPr>
                        <a:t>Town 01</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Cloudy</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5867</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443</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207</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89</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147</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643972677"/>
                  </a:ext>
                </a:extLst>
              </a:tr>
              <a:tr h="394108">
                <a:tc>
                  <a:txBody>
                    <a:bodyPr/>
                    <a:lstStyle/>
                    <a:p>
                      <a:pPr algn="ctr">
                        <a:lnSpc>
                          <a:spcPct val="150000"/>
                        </a:lnSpc>
                        <a:spcAft>
                          <a:spcPts val="0"/>
                        </a:spcAft>
                      </a:pPr>
                      <a:r>
                        <a:rPr lang="en-US" sz="1200" kern="100">
                          <a:effectLst/>
                        </a:rPr>
                        <a:t>Town 02</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Sunny</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4721</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515</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306</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166</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43</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3280346628"/>
                  </a:ext>
                </a:extLst>
              </a:tr>
              <a:tr h="394108">
                <a:tc>
                  <a:txBody>
                    <a:bodyPr/>
                    <a:lstStyle/>
                    <a:p>
                      <a:pPr algn="ctr">
                        <a:lnSpc>
                          <a:spcPct val="150000"/>
                        </a:lnSpc>
                        <a:spcAft>
                          <a:spcPts val="0"/>
                        </a:spcAft>
                      </a:pPr>
                      <a:r>
                        <a:rPr lang="en-US" sz="1200" kern="100">
                          <a:effectLst/>
                        </a:rPr>
                        <a:t>Town 02</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Cloudy</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3985</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861</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498</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308</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55</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1784937239"/>
                  </a:ext>
                </a:extLst>
              </a:tr>
              <a:tr h="394108">
                <a:tc>
                  <a:txBody>
                    <a:bodyPr/>
                    <a:lstStyle/>
                    <a:p>
                      <a:pPr algn="ctr">
                        <a:lnSpc>
                          <a:spcPct val="150000"/>
                        </a:lnSpc>
                        <a:spcAft>
                          <a:spcPts val="0"/>
                        </a:spcAft>
                      </a:pPr>
                      <a:r>
                        <a:rPr lang="en-US" sz="1200" kern="100" dirty="0">
                          <a:effectLst/>
                        </a:rPr>
                        <a:t>Total</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 </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32052</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3621</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1844</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892</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885</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1884610529"/>
                  </a:ext>
                </a:extLst>
              </a:tr>
            </a:tbl>
          </a:graphicData>
        </a:graphic>
      </p:graphicFrame>
    </p:spTree>
    <p:extLst>
      <p:ext uri="{BB962C8B-B14F-4D97-AF65-F5344CB8AC3E}">
        <p14:creationId xmlns:p14="http://schemas.microsoft.com/office/powerpoint/2010/main" val="3869484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lstStyle/>
          <a:p>
            <a:r>
              <a:rPr lang="zh-TW" altLang="en-US" dirty="0"/>
              <a:t>大綱</a:t>
            </a:r>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p:txBody>
          <a:bodyPr vert="horz" lIns="91440" tIns="45720" rIns="91440" bIns="45720" rtlCol="0" anchor="t">
            <a:normAutofit/>
          </a:bodyPr>
          <a:lstStyle/>
          <a:p>
            <a:pPr marL="360000">
              <a:spcBef>
                <a:spcPts val="1800"/>
              </a:spcBef>
            </a:pPr>
            <a:r>
              <a:rPr lang="zh-TW" altLang="en-US" dirty="0"/>
              <a:t>背景</a:t>
            </a:r>
            <a:endParaRPr lang="en-US" altLang="zh-TW" dirty="0"/>
          </a:p>
          <a:p>
            <a:pPr marL="360000">
              <a:spcBef>
                <a:spcPts val="1800"/>
              </a:spcBef>
            </a:pPr>
            <a:r>
              <a:rPr lang="zh-TW" altLang="zh-TW" dirty="0"/>
              <a:t>研究目的</a:t>
            </a:r>
            <a:endParaRPr lang="en-US" altLang="zh-TW" dirty="0"/>
          </a:p>
          <a:p>
            <a:pPr marL="360000">
              <a:spcBef>
                <a:spcPts val="1800"/>
              </a:spcBef>
            </a:pPr>
            <a:r>
              <a:rPr lang="zh-TW" altLang="en-US" dirty="0"/>
              <a:t>系統架構</a:t>
            </a:r>
            <a:endParaRPr lang="en-US" altLang="zh-TW" dirty="0"/>
          </a:p>
          <a:p>
            <a:pPr marL="360000">
              <a:spcBef>
                <a:spcPts val="1800"/>
              </a:spcBef>
            </a:pPr>
            <a:r>
              <a:rPr lang="zh-TW" altLang="en-US" dirty="0"/>
              <a:t>實作細節</a:t>
            </a:r>
            <a:endParaRPr lang="en-US" altLang="zh-TW" dirty="0"/>
          </a:p>
          <a:p>
            <a:pPr marL="360000">
              <a:spcBef>
                <a:spcPts val="1800"/>
              </a:spcBef>
            </a:pPr>
            <a:r>
              <a:rPr lang="zh-TW" altLang="en-US" dirty="0"/>
              <a:t>實驗結果</a:t>
            </a:r>
            <a:endParaRPr lang="en-US" altLang="zh-TW" dirty="0"/>
          </a:p>
          <a:p>
            <a:pPr marL="360000">
              <a:spcBef>
                <a:spcPts val="1800"/>
              </a:spcBef>
            </a:pPr>
            <a:r>
              <a:rPr lang="zh-TW" altLang="en-US" dirty="0"/>
              <a:t>結論</a:t>
            </a:r>
            <a:endParaRPr lang="en-US" altLang="zh-TW" dirty="0"/>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723863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en-US" altLang="zh-TW" dirty="0" err="1"/>
              <a:t>LamelImg</a:t>
            </a:r>
            <a:r>
              <a:rPr lang="en-US" altLang="zh-TW" dirty="0"/>
              <a:t> [9]</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p:txBody>
          <a:bodyPr vert="horz" lIns="91440" tIns="45720" rIns="91440" bIns="45720" rtlCol="0" anchor="t">
            <a:normAutofit/>
          </a:bodyPr>
          <a:lstStyle/>
          <a:p>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20</a:t>
            </a:fld>
            <a:endParaRPr lang="en-US"/>
          </a:p>
        </p:txBody>
      </p:sp>
      <p:pic>
        <p:nvPicPr>
          <p:cNvPr id="7" name="圖片 6">
            <a:extLst>
              <a:ext uri="{FF2B5EF4-FFF2-40B4-BE49-F238E27FC236}">
                <a16:creationId xmlns:a16="http://schemas.microsoft.com/office/drawing/2014/main" id="{612FE278-FBEF-4683-A51E-5114DDA9CE1A}"/>
              </a:ext>
            </a:extLst>
          </p:cNvPr>
          <p:cNvPicPr/>
          <p:nvPr/>
        </p:nvPicPr>
        <p:blipFill rotWithShape="1">
          <a:blip r:embed="rId3" cstate="print">
            <a:extLst>
              <a:ext uri="{28A0092B-C50C-407E-A947-70E740481C1C}">
                <a14:useLocalDpi xmlns:a14="http://schemas.microsoft.com/office/drawing/2010/main" val="0"/>
              </a:ext>
            </a:extLst>
          </a:blip>
          <a:srcRect l="14901" t="10218" r="42431" b="38709"/>
          <a:stretch/>
        </p:blipFill>
        <p:spPr bwMode="auto">
          <a:xfrm>
            <a:off x="3661814" y="1524000"/>
            <a:ext cx="4429125" cy="2981960"/>
          </a:xfrm>
          <a:prstGeom prst="rect">
            <a:avLst/>
          </a:prstGeom>
          <a:ln>
            <a:noFill/>
          </a:ln>
          <a:extLst>
            <a:ext uri="{53640926-AAD7-44D8-BBD7-CCE9431645EC}">
              <a14:shadowObscured xmlns:a14="http://schemas.microsoft.com/office/drawing/2010/main"/>
            </a:ext>
          </a:extLst>
        </p:spPr>
      </p:pic>
      <p:graphicFrame>
        <p:nvGraphicFramePr>
          <p:cNvPr id="9" name="表格 8">
            <a:extLst>
              <a:ext uri="{FF2B5EF4-FFF2-40B4-BE49-F238E27FC236}">
                <a16:creationId xmlns:a16="http://schemas.microsoft.com/office/drawing/2014/main" id="{627C37A5-34B4-4994-8B99-63CE109BAF20}"/>
              </a:ext>
            </a:extLst>
          </p:cNvPr>
          <p:cNvGraphicFramePr>
            <a:graphicFrameLocks noGrp="1"/>
          </p:cNvGraphicFramePr>
          <p:nvPr>
            <p:extLst>
              <p:ext uri="{D42A27DB-BD31-4B8C-83A1-F6EECF244321}">
                <p14:modId xmlns:p14="http://schemas.microsoft.com/office/powerpoint/2010/main" val="1476818404"/>
              </p:ext>
            </p:extLst>
          </p:nvPr>
        </p:nvGraphicFramePr>
        <p:xfrm>
          <a:off x="1812377" y="4872799"/>
          <a:ext cx="8128000" cy="11125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56752201"/>
                    </a:ext>
                  </a:extLst>
                </a:gridCol>
                <a:gridCol w="1625600">
                  <a:extLst>
                    <a:ext uri="{9D8B030D-6E8A-4147-A177-3AD203B41FA5}">
                      <a16:colId xmlns:a16="http://schemas.microsoft.com/office/drawing/2014/main" val="2797423223"/>
                    </a:ext>
                  </a:extLst>
                </a:gridCol>
                <a:gridCol w="1625600">
                  <a:extLst>
                    <a:ext uri="{9D8B030D-6E8A-4147-A177-3AD203B41FA5}">
                      <a16:colId xmlns:a16="http://schemas.microsoft.com/office/drawing/2014/main" val="4015068656"/>
                    </a:ext>
                  </a:extLst>
                </a:gridCol>
                <a:gridCol w="1625600">
                  <a:extLst>
                    <a:ext uri="{9D8B030D-6E8A-4147-A177-3AD203B41FA5}">
                      <a16:colId xmlns:a16="http://schemas.microsoft.com/office/drawing/2014/main" val="4230778078"/>
                    </a:ext>
                  </a:extLst>
                </a:gridCol>
                <a:gridCol w="1625600">
                  <a:extLst>
                    <a:ext uri="{9D8B030D-6E8A-4147-A177-3AD203B41FA5}">
                      <a16:colId xmlns:a16="http://schemas.microsoft.com/office/drawing/2014/main" val="148024944"/>
                    </a:ext>
                  </a:extLst>
                </a:gridCol>
              </a:tblGrid>
              <a:tr h="370840">
                <a:tc>
                  <a:txBody>
                    <a:bodyPr/>
                    <a:lstStyle/>
                    <a:p>
                      <a:r>
                        <a:rPr lang="en-US" altLang="zh-TW" dirty="0"/>
                        <a:t>Class(Label)</a:t>
                      </a:r>
                      <a:endParaRPr lang="zh-TW" altLang="en-US" dirty="0"/>
                    </a:p>
                  </a:txBody>
                  <a:tcPr/>
                </a:tc>
                <a:tc>
                  <a:txBody>
                    <a:bodyPr/>
                    <a:lstStyle/>
                    <a:p>
                      <a:r>
                        <a:rPr lang="en-US" altLang="zh-TW" dirty="0"/>
                        <a:t>X</a:t>
                      </a:r>
                      <a:endParaRPr lang="zh-TW" altLang="en-US" dirty="0"/>
                    </a:p>
                  </a:txBody>
                  <a:tcPr/>
                </a:tc>
                <a:tc>
                  <a:txBody>
                    <a:bodyPr/>
                    <a:lstStyle/>
                    <a:p>
                      <a:r>
                        <a:rPr lang="en-US" altLang="zh-TW" dirty="0"/>
                        <a:t>Y</a:t>
                      </a:r>
                      <a:endParaRPr lang="zh-TW" altLang="en-US" dirty="0"/>
                    </a:p>
                  </a:txBody>
                  <a:tcPr/>
                </a:tc>
                <a:tc>
                  <a:txBody>
                    <a:bodyPr/>
                    <a:lstStyle/>
                    <a:p>
                      <a:r>
                        <a:rPr lang="en-US" altLang="zh-TW" dirty="0"/>
                        <a:t>W</a:t>
                      </a:r>
                      <a:endParaRPr lang="zh-TW" altLang="en-US" dirty="0"/>
                    </a:p>
                  </a:txBody>
                  <a:tcPr/>
                </a:tc>
                <a:tc>
                  <a:txBody>
                    <a:bodyPr/>
                    <a:lstStyle/>
                    <a:p>
                      <a:r>
                        <a:rPr lang="en-US" altLang="zh-TW" dirty="0"/>
                        <a:t>H</a:t>
                      </a:r>
                      <a:endParaRPr lang="zh-TW" altLang="en-US" dirty="0"/>
                    </a:p>
                  </a:txBody>
                  <a:tcPr/>
                </a:tc>
                <a:extLst>
                  <a:ext uri="{0D108BD9-81ED-4DB2-BD59-A6C34878D82A}">
                    <a16:rowId xmlns:a16="http://schemas.microsoft.com/office/drawing/2014/main" val="2243679825"/>
                  </a:ext>
                </a:extLst>
              </a:tr>
              <a:tr h="370840">
                <a:tc>
                  <a:txBody>
                    <a:bodyPr/>
                    <a:lstStyle/>
                    <a:p>
                      <a:r>
                        <a:rPr lang="en-US" altLang="zh-TW" dirty="0"/>
                        <a:t>1 (60km/h)</a:t>
                      </a:r>
                      <a:endParaRPr lang="zh-TW" altLang="en-US" dirty="0"/>
                    </a:p>
                  </a:txBody>
                  <a:tcPr/>
                </a:tc>
                <a:tc>
                  <a:txBody>
                    <a:bodyPr/>
                    <a:lstStyle/>
                    <a:p>
                      <a:r>
                        <a:rPr lang="en-US" altLang="zh-TW" dirty="0"/>
                        <a:t>0.618437</a:t>
                      </a:r>
                      <a:endParaRPr lang="zh-TW" altLang="en-US" dirty="0"/>
                    </a:p>
                  </a:txBody>
                  <a:tcPr/>
                </a:tc>
                <a:tc>
                  <a:txBody>
                    <a:bodyPr/>
                    <a:lstStyle/>
                    <a:p>
                      <a:r>
                        <a:rPr lang="en-US" altLang="zh-TW" dirty="0"/>
                        <a:t>0.455833</a:t>
                      </a:r>
                      <a:endParaRPr lang="zh-TW" altLang="en-US" dirty="0"/>
                    </a:p>
                  </a:txBody>
                  <a:tcPr/>
                </a:tc>
                <a:tc>
                  <a:txBody>
                    <a:bodyPr/>
                    <a:lstStyle/>
                    <a:p>
                      <a:r>
                        <a:rPr lang="en-US" altLang="zh-TW" dirty="0"/>
                        <a:t>0.036875</a:t>
                      </a:r>
                      <a:endParaRPr lang="zh-TW" altLang="en-US" dirty="0"/>
                    </a:p>
                  </a:txBody>
                  <a:tcPr/>
                </a:tc>
                <a:tc>
                  <a:txBody>
                    <a:bodyPr/>
                    <a:lstStyle/>
                    <a:p>
                      <a:r>
                        <a:rPr lang="en-US" altLang="zh-TW" dirty="0"/>
                        <a:t>0.053333</a:t>
                      </a:r>
                      <a:endParaRPr lang="zh-TW" altLang="en-US" dirty="0"/>
                    </a:p>
                  </a:txBody>
                  <a:tcPr/>
                </a:tc>
                <a:extLst>
                  <a:ext uri="{0D108BD9-81ED-4DB2-BD59-A6C34878D82A}">
                    <a16:rowId xmlns:a16="http://schemas.microsoft.com/office/drawing/2014/main" val="286881051"/>
                  </a:ext>
                </a:extLst>
              </a:tr>
              <a:tr h="370840">
                <a:tc>
                  <a:txBody>
                    <a:bodyPr/>
                    <a:lstStyle/>
                    <a:p>
                      <a:r>
                        <a:rPr lang="en-US" altLang="zh-TW" dirty="0"/>
                        <a:t>2 (90km/h)</a:t>
                      </a:r>
                      <a:endParaRPr lang="zh-TW" altLang="en-US" dirty="0"/>
                    </a:p>
                  </a:txBody>
                  <a:tcPr/>
                </a:tc>
                <a:tc>
                  <a:txBody>
                    <a:bodyPr/>
                    <a:lstStyle/>
                    <a:p>
                      <a:r>
                        <a:rPr lang="en-US" altLang="zh-TW" dirty="0"/>
                        <a:t>0.541562</a:t>
                      </a:r>
                      <a:endParaRPr lang="zh-TW" altLang="en-US" dirty="0"/>
                    </a:p>
                  </a:txBody>
                  <a:tcPr/>
                </a:tc>
                <a:tc>
                  <a:txBody>
                    <a:bodyPr/>
                    <a:lstStyle/>
                    <a:p>
                      <a:r>
                        <a:rPr lang="en-US" altLang="zh-TW" dirty="0"/>
                        <a:t>0.487917</a:t>
                      </a:r>
                      <a:endParaRPr lang="zh-TW" altLang="en-US" dirty="0"/>
                    </a:p>
                  </a:txBody>
                  <a:tcPr/>
                </a:tc>
                <a:tc>
                  <a:txBody>
                    <a:bodyPr/>
                    <a:lstStyle/>
                    <a:p>
                      <a:r>
                        <a:rPr lang="en-US" altLang="zh-TW" dirty="0"/>
                        <a:t>0.014375</a:t>
                      </a:r>
                      <a:endParaRPr lang="zh-TW" altLang="en-US" dirty="0"/>
                    </a:p>
                  </a:txBody>
                  <a:tcPr/>
                </a:tc>
                <a:tc>
                  <a:txBody>
                    <a:bodyPr/>
                    <a:lstStyle/>
                    <a:p>
                      <a:r>
                        <a:rPr lang="en-US" altLang="zh-TW" dirty="0"/>
                        <a:t>0.020833</a:t>
                      </a:r>
                      <a:endParaRPr lang="zh-TW" altLang="en-US" dirty="0"/>
                    </a:p>
                  </a:txBody>
                  <a:tcPr/>
                </a:tc>
                <a:extLst>
                  <a:ext uri="{0D108BD9-81ED-4DB2-BD59-A6C34878D82A}">
                    <a16:rowId xmlns:a16="http://schemas.microsoft.com/office/drawing/2014/main" val="3215490726"/>
                  </a:ext>
                </a:extLst>
              </a:tr>
            </a:tbl>
          </a:graphicData>
        </a:graphic>
      </p:graphicFrame>
    </p:spTree>
    <p:extLst>
      <p:ext uri="{BB962C8B-B14F-4D97-AF65-F5344CB8AC3E}">
        <p14:creationId xmlns:p14="http://schemas.microsoft.com/office/powerpoint/2010/main" val="1172092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en-US" altLang="zh-TW" dirty="0"/>
              <a:t>Poisoning Training Data</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a:xfrm>
            <a:off x="870456" y="3315717"/>
            <a:ext cx="10253419" cy="2631859"/>
          </a:xfrm>
        </p:spPr>
        <p:txBody>
          <a:bodyPr vert="horz" lIns="91440" tIns="45720" rIns="91440" bIns="45720" rtlCol="0" anchor="t">
            <a:normAutofit fontScale="92500" lnSpcReduction="10000"/>
          </a:bodyPr>
          <a:lstStyle/>
          <a:p>
            <a:pPr>
              <a:spcAft>
                <a:spcPts val="600"/>
              </a:spcAft>
            </a:pPr>
            <a:r>
              <a:rPr lang="zh-TW" altLang="en-US" sz="2600" dirty="0"/>
              <a:t>觸發器</a:t>
            </a:r>
            <a:r>
              <a:rPr lang="en-US" altLang="zh-TW" sz="2600" dirty="0"/>
              <a:t>: Pattern * Mask</a:t>
            </a:r>
          </a:p>
          <a:p>
            <a:pPr>
              <a:spcAft>
                <a:spcPts val="600"/>
              </a:spcAft>
            </a:pPr>
            <a:r>
              <a:rPr lang="en-US" altLang="zh-TW" sz="2600" dirty="0"/>
              <a:t>Pattern:</a:t>
            </a:r>
            <a:r>
              <a:rPr lang="zh-TW" altLang="en-US" sz="2600" dirty="0"/>
              <a:t>用來指定觸發器的樣式，本實驗</a:t>
            </a:r>
            <a:r>
              <a:rPr lang="zh-TW" altLang="zh-TW" sz="2600" dirty="0"/>
              <a:t>為一個</a:t>
            </a:r>
            <a:r>
              <a:rPr lang="zh-TW" altLang="en-US" sz="2600" dirty="0"/>
              <a:t>黑</a:t>
            </a:r>
            <a:r>
              <a:rPr lang="zh-TW" altLang="zh-TW" sz="2600" dirty="0"/>
              <a:t>色方塊圖案</a:t>
            </a:r>
            <a:r>
              <a:rPr lang="zh-TW" altLang="en-US" sz="2600" dirty="0"/>
              <a:t>。</a:t>
            </a:r>
            <a:endParaRPr lang="en-US" altLang="zh-TW" sz="2600" dirty="0"/>
          </a:p>
          <a:p>
            <a:pPr marL="0" indent="0">
              <a:spcAft>
                <a:spcPts val="600"/>
              </a:spcAft>
              <a:buNone/>
            </a:pPr>
            <a:r>
              <a:rPr lang="en-US" altLang="zh-TW" sz="2600" dirty="0"/>
              <a:t>Pattern size = </a:t>
            </a:r>
            <a:r>
              <a:rPr lang="en-US" altLang="zh-TW" sz="2600" dirty="0" err="1"/>
              <a:t>label_w</a:t>
            </a:r>
            <a:r>
              <a:rPr lang="en-US" altLang="zh-TW" sz="2600" dirty="0"/>
              <a:t> * </a:t>
            </a:r>
            <a:r>
              <a:rPr lang="en-US" altLang="zh-TW" sz="2600" dirty="0" err="1"/>
              <a:t>label_h</a:t>
            </a:r>
            <a:r>
              <a:rPr lang="en-US" altLang="zh-TW" sz="2600" dirty="0"/>
              <a:t> *0.01</a:t>
            </a:r>
          </a:p>
          <a:p>
            <a:pPr marL="0" indent="0">
              <a:buNone/>
            </a:pPr>
            <a:r>
              <a:rPr lang="en-US" altLang="zh-TW" sz="2600" dirty="0" err="1"/>
              <a:t>label_w</a:t>
            </a:r>
            <a:r>
              <a:rPr lang="en-US" altLang="zh-TW" sz="2600" dirty="0"/>
              <a:t>: </a:t>
            </a:r>
            <a:r>
              <a:rPr lang="zh-TW" altLang="en-US" sz="2600" dirty="0"/>
              <a:t>標記出的交通號誌的寬</a:t>
            </a:r>
            <a:endParaRPr lang="en-US" altLang="zh-TW" sz="2600" dirty="0"/>
          </a:p>
          <a:p>
            <a:pPr marL="0" indent="0">
              <a:buNone/>
            </a:pPr>
            <a:r>
              <a:rPr lang="en-US" altLang="zh-TW" sz="2600" dirty="0" err="1"/>
              <a:t>label_h</a:t>
            </a:r>
            <a:r>
              <a:rPr lang="zh-TW" altLang="en-US" sz="2600" dirty="0"/>
              <a:t> </a:t>
            </a:r>
            <a:r>
              <a:rPr lang="en-US" altLang="zh-TW" sz="2600" dirty="0"/>
              <a:t>: </a:t>
            </a:r>
            <a:r>
              <a:rPr lang="zh-TW" altLang="en-US" sz="2600" dirty="0"/>
              <a:t>標記出的交通號誌的高</a:t>
            </a:r>
            <a:endParaRPr lang="en-US" altLang="zh-TW" sz="2600" dirty="0"/>
          </a:p>
          <a:p>
            <a:pPr marL="0" indent="0">
              <a:buNone/>
            </a:pPr>
            <a:r>
              <a:rPr lang="en-US" altLang="zh-TW" b="1" dirty="0">
                <a:solidFill>
                  <a:schemeClr val="bg1"/>
                </a:solidFill>
              </a:rPr>
              <a:t>0</a:t>
            </a:r>
          </a:p>
          <a:p>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21</a:t>
            </a:fld>
            <a:endParaRPr lang="en-US"/>
          </a:p>
        </p:txBody>
      </p:sp>
      <p:grpSp>
        <p:nvGrpSpPr>
          <p:cNvPr id="5" name="群組 4">
            <a:extLst>
              <a:ext uri="{FF2B5EF4-FFF2-40B4-BE49-F238E27FC236}">
                <a16:creationId xmlns:a16="http://schemas.microsoft.com/office/drawing/2014/main" id="{E314908E-6F35-432C-8085-805BC8C9ECE0}"/>
              </a:ext>
            </a:extLst>
          </p:cNvPr>
          <p:cNvGrpSpPr/>
          <p:nvPr/>
        </p:nvGrpSpPr>
        <p:grpSpPr>
          <a:xfrm>
            <a:off x="3512189" y="2188418"/>
            <a:ext cx="890270" cy="872490"/>
            <a:chOff x="0" y="0"/>
            <a:chExt cx="890650" cy="872836"/>
          </a:xfrm>
        </p:grpSpPr>
        <p:sp>
          <p:nvSpPr>
            <p:cNvPr id="6" name="矩形 5">
              <a:extLst>
                <a:ext uri="{FF2B5EF4-FFF2-40B4-BE49-F238E27FC236}">
                  <a16:creationId xmlns:a16="http://schemas.microsoft.com/office/drawing/2014/main" id="{A92B5A18-AD68-4E82-8B35-1BDF1F898138}"/>
                </a:ext>
              </a:extLst>
            </p:cNvPr>
            <p:cNvSpPr/>
            <p:nvPr/>
          </p:nvSpPr>
          <p:spPr>
            <a:xfrm>
              <a:off x="0" y="0"/>
              <a:ext cx="890650" cy="872836"/>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7" name="矩形 6">
              <a:extLst>
                <a:ext uri="{FF2B5EF4-FFF2-40B4-BE49-F238E27FC236}">
                  <a16:creationId xmlns:a16="http://schemas.microsoft.com/office/drawing/2014/main" id="{5765B195-1340-4EFA-8AA1-0CB024245547}"/>
                </a:ext>
              </a:extLst>
            </p:cNvPr>
            <p:cNvSpPr/>
            <p:nvPr/>
          </p:nvSpPr>
          <p:spPr>
            <a:xfrm>
              <a:off x="522515" y="617517"/>
              <a:ext cx="201880" cy="20188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grpSp>
      <p:sp>
        <p:nvSpPr>
          <p:cNvPr id="17" name="矩形 16">
            <a:extLst>
              <a:ext uri="{FF2B5EF4-FFF2-40B4-BE49-F238E27FC236}">
                <a16:creationId xmlns:a16="http://schemas.microsoft.com/office/drawing/2014/main" id="{661786ED-80A4-4D81-905E-43C7A30C2FC7}"/>
              </a:ext>
            </a:extLst>
          </p:cNvPr>
          <p:cNvSpPr/>
          <p:nvPr/>
        </p:nvSpPr>
        <p:spPr>
          <a:xfrm>
            <a:off x="3512189" y="1567416"/>
            <a:ext cx="1049928" cy="369332"/>
          </a:xfrm>
          <a:prstGeom prst="rect">
            <a:avLst/>
          </a:prstGeom>
        </p:spPr>
        <p:txBody>
          <a:bodyPr wrap="square">
            <a:spAutoFit/>
          </a:bodyPr>
          <a:lstStyle/>
          <a:p>
            <a:r>
              <a:rPr lang="en-US" altLang="zh-TW" dirty="0"/>
              <a:t>Pattern</a:t>
            </a:r>
          </a:p>
        </p:txBody>
      </p:sp>
      <p:sp>
        <p:nvSpPr>
          <p:cNvPr id="18" name="矩形 17">
            <a:extLst>
              <a:ext uri="{FF2B5EF4-FFF2-40B4-BE49-F238E27FC236}">
                <a16:creationId xmlns:a16="http://schemas.microsoft.com/office/drawing/2014/main" id="{033C2ADD-A4E5-4A95-AB20-C3DA7F3CA6B7}"/>
              </a:ext>
            </a:extLst>
          </p:cNvPr>
          <p:cNvSpPr/>
          <p:nvPr/>
        </p:nvSpPr>
        <p:spPr>
          <a:xfrm>
            <a:off x="7123133" y="1511662"/>
            <a:ext cx="1049928" cy="369332"/>
          </a:xfrm>
          <a:prstGeom prst="rect">
            <a:avLst/>
          </a:prstGeom>
        </p:spPr>
        <p:txBody>
          <a:bodyPr wrap="square">
            <a:spAutoFit/>
          </a:bodyPr>
          <a:lstStyle/>
          <a:p>
            <a:r>
              <a:rPr lang="en-US" altLang="zh-TW" dirty="0"/>
              <a:t>Mask</a:t>
            </a:r>
          </a:p>
        </p:txBody>
      </p:sp>
      <p:grpSp>
        <p:nvGrpSpPr>
          <p:cNvPr id="19" name="群組 18">
            <a:extLst>
              <a:ext uri="{FF2B5EF4-FFF2-40B4-BE49-F238E27FC236}">
                <a16:creationId xmlns:a16="http://schemas.microsoft.com/office/drawing/2014/main" id="{A4905C48-0FF1-4412-885F-BC25E626F079}"/>
              </a:ext>
            </a:extLst>
          </p:cNvPr>
          <p:cNvGrpSpPr/>
          <p:nvPr/>
        </p:nvGrpSpPr>
        <p:grpSpPr>
          <a:xfrm>
            <a:off x="5933872" y="2009368"/>
            <a:ext cx="3240901" cy="1101384"/>
            <a:chOff x="5933872" y="2009368"/>
            <a:chExt cx="3240901" cy="1101384"/>
          </a:xfrm>
        </p:grpSpPr>
        <p:pic>
          <p:nvPicPr>
            <p:cNvPr id="20" name="圖片 19">
              <a:extLst>
                <a:ext uri="{FF2B5EF4-FFF2-40B4-BE49-F238E27FC236}">
                  <a16:creationId xmlns:a16="http://schemas.microsoft.com/office/drawing/2014/main" id="{B88CF266-CCF7-4FC7-9B1D-5E709CED4CE3}"/>
                </a:ext>
              </a:extLst>
            </p:cNvPr>
            <p:cNvPicPr>
              <a:picLocks noChangeAspect="1"/>
            </p:cNvPicPr>
            <p:nvPr/>
          </p:nvPicPr>
          <p:blipFill rotWithShape="1">
            <a:blip r:embed="rId3"/>
            <a:srcRect b="3426"/>
            <a:stretch/>
          </p:blipFill>
          <p:spPr>
            <a:xfrm>
              <a:off x="7123133" y="2013090"/>
              <a:ext cx="857527" cy="1097662"/>
            </a:xfrm>
            <a:prstGeom prst="rect">
              <a:avLst/>
            </a:prstGeom>
          </p:spPr>
        </p:pic>
        <p:pic>
          <p:nvPicPr>
            <p:cNvPr id="21" name="圖片 20">
              <a:extLst>
                <a:ext uri="{FF2B5EF4-FFF2-40B4-BE49-F238E27FC236}">
                  <a16:creationId xmlns:a16="http://schemas.microsoft.com/office/drawing/2014/main" id="{3A8B6897-CFD1-4653-BE16-C759AF196DF3}"/>
                </a:ext>
              </a:extLst>
            </p:cNvPr>
            <p:cNvPicPr>
              <a:picLocks noChangeAspect="1"/>
            </p:cNvPicPr>
            <p:nvPr/>
          </p:nvPicPr>
          <p:blipFill>
            <a:blip r:embed="rId4"/>
            <a:stretch>
              <a:fillRect/>
            </a:stretch>
          </p:blipFill>
          <p:spPr>
            <a:xfrm>
              <a:off x="8271696" y="2009368"/>
              <a:ext cx="903077" cy="1097662"/>
            </a:xfrm>
            <a:prstGeom prst="rect">
              <a:avLst/>
            </a:prstGeom>
          </p:spPr>
        </p:pic>
        <p:pic>
          <p:nvPicPr>
            <p:cNvPr id="22" name="圖片 21">
              <a:extLst>
                <a:ext uri="{FF2B5EF4-FFF2-40B4-BE49-F238E27FC236}">
                  <a16:creationId xmlns:a16="http://schemas.microsoft.com/office/drawing/2014/main" id="{CEFAD554-369A-47A0-ABBE-F9820C521F2B}"/>
                </a:ext>
              </a:extLst>
            </p:cNvPr>
            <p:cNvPicPr>
              <a:picLocks noChangeAspect="1"/>
            </p:cNvPicPr>
            <p:nvPr/>
          </p:nvPicPr>
          <p:blipFill>
            <a:blip r:embed="rId5"/>
            <a:stretch>
              <a:fillRect/>
            </a:stretch>
          </p:blipFill>
          <p:spPr>
            <a:xfrm>
              <a:off x="5933872" y="2013090"/>
              <a:ext cx="890270" cy="1097662"/>
            </a:xfrm>
            <a:prstGeom prst="rect">
              <a:avLst/>
            </a:prstGeom>
          </p:spPr>
        </p:pic>
        <p:sp>
          <p:nvSpPr>
            <p:cNvPr id="23" name="矩形 22">
              <a:extLst>
                <a:ext uri="{FF2B5EF4-FFF2-40B4-BE49-F238E27FC236}">
                  <a16:creationId xmlns:a16="http://schemas.microsoft.com/office/drawing/2014/main" id="{84428894-7DBB-40A4-80C7-7C2C7FB6BBC1}"/>
                </a:ext>
              </a:extLst>
            </p:cNvPr>
            <p:cNvSpPr/>
            <p:nvPr/>
          </p:nvSpPr>
          <p:spPr>
            <a:xfrm>
              <a:off x="6782941" y="2312745"/>
              <a:ext cx="352187" cy="338554"/>
            </a:xfrm>
            <a:prstGeom prst="rect">
              <a:avLst/>
            </a:prstGeom>
          </p:spPr>
          <p:txBody>
            <a:bodyPr wrap="square">
              <a:spAutoFit/>
            </a:bodyPr>
            <a:lstStyle/>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600" dirty="0"/>
            </a:p>
          </p:txBody>
        </p:sp>
        <p:sp>
          <p:nvSpPr>
            <p:cNvPr id="24" name="矩形 23">
              <a:extLst>
                <a:ext uri="{FF2B5EF4-FFF2-40B4-BE49-F238E27FC236}">
                  <a16:creationId xmlns:a16="http://schemas.microsoft.com/office/drawing/2014/main" id="{6DD6F4B3-8C14-4AED-84DF-6152ACDB106D}"/>
                </a:ext>
              </a:extLst>
            </p:cNvPr>
            <p:cNvSpPr/>
            <p:nvPr/>
          </p:nvSpPr>
          <p:spPr>
            <a:xfrm>
              <a:off x="7945529" y="2337314"/>
              <a:ext cx="352187" cy="338554"/>
            </a:xfrm>
            <a:prstGeom prst="rect">
              <a:avLst/>
            </a:prstGeom>
          </p:spPr>
          <p:txBody>
            <a:bodyPr wrap="square">
              <a:spAutoFit/>
            </a:bodyPr>
            <a:lstStyle/>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600" dirty="0"/>
            </a:p>
          </p:txBody>
        </p:sp>
      </p:grpSp>
    </p:spTree>
    <p:extLst>
      <p:ext uri="{BB962C8B-B14F-4D97-AF65-F5344CB8AC3E}">
        <p14:creationId xmlns:p14="http://schemas.microsoft.com/office/powerpoint/2010/main" val="29623441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en-US" altLang="zh-TW" dirty="0"/>
              <a:t>Poisoning Training Data</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a:xfrm>
            <a:off x="870456" y="3315717"/>
            <a:ext cx="11112160" cy="2918106"/>
          </a:xfrm>
        </p:spPr>
        <p:txBody>
          <a:bodyPr vert="horz" lIns="91440" tIns="45720" rIns="91440" bIns="45720" rtlCol="0" anchor="t">
            <a:normAutofit/>
          </a:bodyPr>
          <a:lstStyle/>
          <a:p>
            <a:pPr>
              <a:spcAft>
                <a:spcPts val="600"/>
              </a:spcAft>
            </a:pPr>
            <a:r>
              <a:rPr lang="zh-TW" altLang="en-US" dirty="0"/>
              <a:t>觸發器</a:t>
            </a:r>
            <a:r>
              <a:rPr lang="en-US" altLang="zh-TW" dirty="0"/>
              <a:t>: Pattern * Mask</a:t>
            </a:r>
          </a:p>
          <a:p>
            <a:pPr>
              <a:spcAft>
                <a:spcPts val="600"/>
              </a:spcAft>
            </a:pPr>
            <a:r>
              <a:rPr lang="en-US" altLang="zh-TW" dirty="0"/>
              <a:t>Mask: </a:t>
            </a:r>
            <a:r>
              <a:rPr lang="zh-TW" altLang="zh-TW" dirty="0"/>
              <a:t>與表示是否將圖案覆蓋到相應位置</a:t>
            </a:r>
            <a:r>
              <a:rPr lang="zh-TW" altLang="en-US" dirty="0"/>
              <a:t>。</a:t>
            </a:r>
            <a:endParaRPr lang="en-US" altLang="zh-TW" dirty="0"/>
          </a:p>
          <a:p>
            <a:pPr marL="822960" lvl="3" indent="0">
              <a:buNone/>
            </a:pPr>
            <a:endParaRPr lang="en-US" altLang="zh-TW" sz="2400" dirty="0">
              <a:latin typeface="Cambria Math" panose="02040503050406030204" pitchFamily="18" charset="0"/>
              <a:ea typeface="Cambria Math" panose="02040503050406030204" pitchFamily="18" charset="0"/>
            </a:endParaRPr>
          </a:p>
          <a:p>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22</a:t>
            </a:fld>
            <a:endParaRPr lang="en-US"/>
          </a:p>
        </p:txBody>
      </p:sp>
      <p:grpSp>
        <p:nvGrpSpPr>
          <p:cNvPr id="5" name="群組 4">
            <a:extLst>
              <a:ext uri="{FF2B5EF4-FFF2-40B4-BE49-F238E27FC236}">
                <a16:creationId xmlns:a16="http://schemas.microsoft.com/office/drawing/2014/main" id="{E314908E-6F35-432C-8085-805BC8C9ECE0}"/>
              </a:ext>
            </a:extLst>
          </p:cNvPr>
          <p:cNvGrpSpPr/>
          <p:nvPr/>
        </p:nvGrpSpPr>
        <p:grpSpPr>
          <a:xfrm>
            <a:off x="3512189" y="2188418"/>
            <a:ext cx="890270" cy="872490"/>
            <a:chOff x="0" y="0"/>
            <a:chExt cx="890650" cy="872836"/>
          </a:xfrm>
        </p:grpSpPr>
        <p:sp>
          <p:nvSpPr>
            <p:cNvPr id="6" name="矩形 5">
              <a:extLst>
                <a:ext uri="{FF2B5EF4-FFF2-40B4-BE49-F238E27FC236}">
                  <a16:creationId xmlns:a16="http://schemas.microsoft.com/office/drawing/2014/main" id="{A92B5A18-AD68-4E82-8B35-1BDF1F898138}"/>
                </a:ext>
              </a:extLst>
            </p:cNvPr>
            <p:cNvSpPr/>
            <p:nvPr/>
          </p:nvSpPr>
          <p:spPr>
            <a:xfrm>
              <a:off x="0" y="0"/>
              <a:ext cx="890650" cy="872836"/>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7" name="矩形 6">
              <a:extLst>
                <a:ext uri="{FF2B5EF4-FFF2-40B4-BE49-F238E27FC236}">
                  <a16:creationId xmlns:a16="http://schemas.microsoft.com/office/drawing/2014/main" id="{5765B195-1340-4EFA-8AA1-0CB024245547}"/>
                </a:ext>
              </a:extLst>
            </p:cNvPr>
            <p:cNvSpPr/>
            <p:nvPr/>
          </p:nvSpPr>
          <p:spPr>
            <a:xfrm>
              <a:off x="522515" y="617517"/>
              <a:ext cx="201880" cy="20188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grpSp>
      <p:sp>
        <p:nvSpPr>
          <p:cNvPr id="17" name="矩形 16">
            <a:extLst>
              <a:ext uri="{FF2B5EF4-FFF2-40B4-BE49-F238E27FC236}">
                <a16:creationId xmlns:a16="http://schemas.microsoft.com/office/drawing/2014/main" id="{661786ED-80A4-4D81-905E-43C7A30C2FC7}"/>
              </a:ext>
            </a:extLst>
          </p:cNvPr>
          <p:cNvSpPr/>
          <p:nvPr/>
        </p:nvSpPr>
        <p:spPr>
          <a:xfrm>
            <a:off x="3512189" y="1567416"/>
            <a:ext cx="1049928" cy="369332"/>
          </a:xfrm>
          <a:prstGeom prst="rect">
            <a:avLst/>
          </a:prstGeom>
        </p:spPr>
        <p:txBody>
          <a:bodyPr wrap="square">
            <a:spAutoFit/>
          </a:bodyPr>
          <a:lstStyle/>
          <a:p>
            <a:r>
              <a:rPr lang="en-US" altLang="zh-TW" dirty="0"/>
              <a:t>Pattern</a:t>
            </a:r>
          </a:p>
        </p:txBody>
      </p:sp>
      <p:sp>
        <p:nvSpPr>
          <p:cNvPr id="18" name="矩形 17">
            <a:extLst>
              <a:ext uri="{FF2B5EF4-FFF2-40B4-BE49-F238E27FC236}">
                <a16:creationId xmlns:a16="http://schemas.microsoft.com/office/drawing/2014/main" id="{033C2ADD-A4E5-4A95-AB20-C3DA7F3CA6B7}"/>
              </a:ext>
            </a:extLst>
          </p:cNvPr>
          <p:cNvSpPr/>
          <p:nvPr/>
        </p:nvSpPr>
        <p:spPr>
          <a:xfrm>
            <a:off x="7123133" y="1511662"/>
            <a:ext cx="1049928" cy="369332"/>
          </a:xfrm>
          <a:prstGeom prst="rect">
            <a:avLst/>
          </a:prstGeom>
        </p:spPr>
        <p:txBody>
          <a:bodyPr wrap="square">
            <a:spAutoFit/>
          </a:bodyPr>
          <a:lstStyle/>
          <a:p>
            <a:r>
              <a:rPr lang="en-US" altLang="zh-TW" dirty="0"/>
              <a:t>Mask</a:t>
            </a:r>
          </a:p>
        </p:txBody>
      </p:sp>
      <p:grpSp>
        <p:nvGrpSpPr>
          <p:cNvPr id="19" name="群組 18">
            <a:extLst>
              <a:ext uri="{FF2B5EF4-FFF2-40B4-BE49-F238E27FC236}">
                <a16:creationId xmlns:a16="http://schemas.microsoft.com/office/drawing/2014/main" id="{A4905C48-0FF1-4412-885F-BC25E626F079}"/>
              </a:ext>
            </a:extLst>
          </p:cNvPr>
          <p:cNvGrpSpPr/>
          <p:nvPr/>
        </p:nvGrpSpPr>
        <p:grpSpPr>
          <a:xfrm>
            <a:off x="5933872" y="2009368"/>
            <a:ext cx="3240901" cy="1101384"/>
            <a:chOff x="5933872" y="2009368"/>
            <a:chExt cx="3240901" cy="1101384"/>
          </a:xfrm>
        </p:grpSpPr>
        <p:pic>
          <p:nvPicPr>
            <p:cNvPr id="20" name="圖片 19">
              <a:extLst>
                <a:ext uri="{FF2B5EF4-FFF2-40B4-BE49-F238E27FC236}">
                  <a16:creationId xmlns:a16="http://schemas.microsoft.com/office/drawing/2014/main" id="{B88CF266-CCF7-4FC7-9B1D-5E709CED4CE3}"/>
                </a:ext>
              </a:extLst>
            </p:cNvPr>
            <p:cNvPicPr>
              <a:picLocks noChangeAspect="1"/>
            </p:cNvPicPr>
            <p:nvPr/>
          </p:nvPicPr>
          <p:blipFill rotWithShape="1">
            <a:blip r:embed="rId3"/>
            <a:srcRect b="3426"/>
            <a:stretch/>
          </p:blipFill>
          <p:spPr>
            <a:xfrm>
              <a:off x="7123133" y="2013090"/>
              <a:ext cx="857527" cy="1097662"/>
            </a:xfrm>
            <a:prstGeom prst="rect">
              <a:avLst/>
            </a:prstGeom>
          </p:spPr>
        </p:pic>
        <p:pic>
          <p:nvPicPr>
            <p:cNvPr id="21" name="圖片 20">
              <a:extLst>
                <a:ext uri="{FF2B5EF4-FFF2-40B4-BE49-F238E27FC236}">
                  <a16:creationId xmlns:a16="http://schemas.microsoft.com/office/drawing/2014/main" id="{3A8B6897-CFD1-4653-BE16-C759AF196DF3}"/>
                </a:ext>
              </a:extLst>
            </p:cNvPr>
            <p:cNvPicPr>
              <a:picLocks noChangeAspect="1"/>
            </p:cNvPicPr>
            <p:nvPr/>
          </p:nvPicPr>
          <p:blipFill>
            <a:blip r:embed="rId4"/>
            <a:stretch>
              <a:fillRect/>
            </a:stretch>
          </p:blipFill>
          <p:spPr>
            <a:xfrm>
              <a:off x="8271696" y="2009368"/>
              <a:ext cx="903077" cy="1097662"/>
            </a:xfrm>
            <a:prstGeom prst="rect">
              <a:avLst/>
            </a:prstGeom>
          </p:spPr>
        </p:pic>
        <p:pic>
          <p:nvPicPr>
            <p:cNvPr id="22" name="圖片 21">
              <a:extLst>
                <a:ext uri="{FF2B5EF4-FFF2-40B4-BE49-F238E27FC236}">
                  <a16:creationId xmlns:a16="http://schemas.microsoft.com/office/drawing/2014/main" id="{CEFAD554-369A-47A0-ABBE-F9820C521F2B}"/>
                </a:ext>
              </a:extLst>
            </p:cNvPr>
            <p:cNvPicPr>
              <a:picLocks noChangeAspect="1"/>
            </p:cNvPicPr>
            <p:nvPr/>
          </p:nvPicPr>
          <p:blipFill>
            <a:blip r:embed="rId5"/>
            <a:stretch>
              <a:fillRect/>
            </a:stretch>
          </p:blipFill>
          <p:spPr>
            <a:xfrm>
              <a:off x="5933872" y="2013090"/>
              <a:ext cx="890270" cy="1097662"/>
            </a:xfrm>
            <a:prstGeom prst="rect">
              <a:avLst/>
            </a:prstGeom>
          </p:spPr>
        </p:pic>
        <p:sp>
          <p:nvSpPr>
            <p:cNvPr id="23" name="矩形 22">
              <a:extLst>
                <a:ext uri="{FF2B5EF4-FFF2-40B4-BE49-F238E27FC236}">
                  <a16:creationId xmlns:a16="http://schemas.microsoft.com/office/drawing/2014/main" id="{84428894-7DBB-40A4-80C7-7C2C7FB6BBC1}"/>
                </a:ext>
              </a:extLst>
            </p:cNvPr>
            <p:cNvSpPr/>
            <p:nvPr/>
          </p:nvSpPr>
          <p:spPr>
            <a:xfrm>
              <a:off x="6782941" y="2312745"/>
              <a:ext cx="352187" cy="338554"/>
            </a:xfrm>
            <a:prstGeom prst="rect">
              <a:avLst/>
            </a:prstGeom>
          </p:spPr>
          <p:txBody>
            <a:bodyPr wrap="square">
              <a:spAutoFit/>
            </a:bodyPr>
            <a:lstStyle/>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600" dirty="0"/>
            </a:p>
          </p:txBody>
        </p:sp>
        <p:sp>
          <p:nvSpPr>
            <p:cNvPr id="24" name="矩形 23">
              <a:extLst>
                <a:ext uri="{FF2B5EF4-FFF2-40B4-BE49-F238E27FC236}">
                  <a16:creationId xmlns:a16="http://schemas.microsoft.com/office/drawing/2014/main" id="{6DD6F4B3-8C14-4AED-84DF-6152ACDB106D}"/>
                </a:ext>
              </a:extLst>
            </p:cNvPr>
            <p:cNvSpPr/>
            <p:nvPr/>
          </p:nvSpPr>
          <p:spPr>
            <a:xfrm>
              <a:off x="7945529" y="2337314"/>
              <a:ext cx="352187" cy="338554"/>
            </a:xfrm>
            <a:prstGeom prst="rect">
              <a:avLst/>
            </a:prstGeom>
          </p:spPr>
          <p:txBody>
            <a:bodyPr wrap="square">
              <a:spAutoFit/>
            </a:bodyPr>
            <a:lstStyle/>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600" dirty="0"/>
            </a:p>
          </p:txBody>
        </p:sp>
      </p:grpSp>
      <p:sp>
        <p:nvSpPr>
          <p:cNvPr id="10" name="文字方塊 9">
            <a:extLst>
              <a:ext uri="{FF2B5EF4-FFF2-40B4-BE49-F238E27FC236}">
                <a16:creationId xmlns:a16="http://schemas.microsoft.com/office/drawing/2014/main" id="{A7396231-D17D-E592-CF77-5B48364E68F4}"/>
              </a:ext>
            </a:extLst>
          </p:cNvPr>
          <p:cNvSpPr txBox="1"/>
          <p:nvPr/>
        </p:nvSpPr>
        <p:spPr>
          <a:xfrm>
            <a:off x="2276673" y="4628864"/>
            <a:ext cx="7027965" cy="1323439"/>
          </a:xfrm>
          <a:prstGeom prst="rect">
            <a:avLst/>
          </a:prstGeom>
          <a:noFill/>
        </p:spPr>
        <p:txBody>
          <a:bodyPr wrap="square">
            <a:spAutoFit/>
          </a:bodyPr>
          <a:lstStyle/>
          <a:p>
            <a:pPr marL="0" indent="0">
              <a:buNone/>
            </a:pPr>
            <a:r>
              <a:rPr lang="en-US" altLang="zh-TW" sz="2000" dirty="0">
                <a:latin typeface="Cambria Math" panose="02040503050406030204" pitchFamily="18" charset="0"/>
                <a:ea typeface="Cambria Math" panose="02040503050406030204" pitchFamily="18" charset="0"/>
                <a:cs typeface="Menlo" panose="020B0609030804020204" pitchFamily="49" charset="0"/>
              </a:rPr>
              <a:t>Mask =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np.zeros</a:t>
            </a:r>
            <a:r>
              <a:rPr lang="en-US" altLang="zh-TW" sz="2000" dirty="0">
                <a:latin typeface="Cambria Math" panose="02040503050406030204" pitchFamily="18" charset="0"/>
                <a:ea typeface="Cambria Math" panose="02040503050406030204" pitchFamily="18" charset="0"/>
                <a:cs typeface="Menlo" panose="020B0609030804020204" pitchFamily="49" charset="0"/>
              </a:rPr>
              <a:t>((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image_h</a:t>
            </a:r>
            <a:r>
              <a:rPr lang="en-US" altLang="zh-TW" sz="2000" dirty="0">
                <a:latin typeface="Cambria Math" panose="02040503050406030204" pitchFamily="18" charset="0"/>
                <a:ea typeface="Cambria Math" panose="02040503050406030204" pitchFamily="18" charset="0"/>
                <a:cs typeface="Menlo" panose="020B0609030804020204" pitchFamily="49" charset="0"/>
              </a:rPr>
              <a:t>,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image_w</a:t>
            </a:r>
            <a:r>
              <a:rPr lang="en-US" altLang="zh-TW" sz="2000" dirty="0">
                <a:latin typeface="Cambria Math" panose="02040503050406030204" pitchFamily="18" charset="0"/>
                <a:ea typeface="Cambria Math" panose="02040503050406030204" pitchFamily="18" charset="0"/>
                <a:cs typeface="Menlo" panose="020B0609030804020204" pitchFamily="49" charset="0"/>
              </a:rPr>
              <a:t>,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channel_num</a:t>
            </a:r>
            <a:r>
              <a:rPr lang="en-US" altLang="zh-TW" sz="2000" dirty="0">
                <a:latin typeface="Cambria Math" panose="02040503050406030204" pitchFamily="18" charset="0"/>
                <a:ea typeface="Cambria Math" panose="02040503050406030204" pitchFamily="18" charset="0"/>
                <a:cs typeface="Menlo" panose="020B0609030804020204" pitchFamily="49" charset="0"/>
              </a:rPr>
              <a:t>))</a:t>
            </a:r>
          </a:p>
          <a:p>
            <a:pPr marL="0" indent="0">
              <a:buNone/>
            </a:pPr>
            <a:r>
              <a:rPr lang="en-US" altLang="zh-TW" sz="2000" dirty="0">
                <a:latin typeface="Cambria Math" panose="02040503050406030204" pitchFamily="18" charset="0"/>
                <a:ea typeface="Cambria Math" panose="02040503050406030204" pitchFamily="18" charset="0"/>
                <a:cs typeface="Menlo" panose="020B0609030804020204" pitchFamily="49" charset="0"/>
              </a:rPr>
              <a:t>Mask[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image_h</a:t>
            </a:r>
            <a:r>
              <a:rPr lang="en-US" altLang="zh-TW" sz="2000" dirty="0">
                <a:latin typeface="Cambria Math" panose="02040503050406030204" pitchFamily="18" charset="0"/>
                <a:ea typeface="Cambria Math" panose="02040503050406030204" pitchFamily="18" charset="0"/>
                <a:cs typeface="Menlo" panose="020B0609030804020204" pitchFamily="49" charset="0"/>
              </a:rPr>
              <a:t> -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offset_y</a:t>
            </a:r>
            <a:r>
              <a:rPr lang="en-US" altLang="zh-TW" sz="2000" dirty="0">
                <a:latin typeface="Cambria Math" panose="02040503050406030204" pitchFamily="18" charset="0"/>
                <a:ea typeface="Cambria Math" panose="02040503050406030204" pitchFamily="18" charset="0"/>
                <a:cs typeface="Menlo" panose="020B0609030804020204" pitchFamily="49" charset="0"/>
              </a:rPr>
              <a:t> -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pattern_size:image_h</a:t>
            </a:r>
            <a:r>
              <a:rPr lang="en-US" altLang="zh-TW" sz="2000" dirty="0">
                <a:latin typeface="Cambria Math" panose="02040503050406030204" pitchFamily="18" charset="0"/>
                <a:ea typeface="Cambria Math" panose="02040503050406030204" pitchFamily="18" charset="0"/>
                <a:cs typeface="Menlo" panose="020B0609030804020204" pitchFamily="49" charset="0"/>
              </a:rPr>
              <a:t> -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offset_y</a:t>
            </a:r>
            <a:r>
              <a:rPr lang="en-US" altLang="zh-TW" sz="2000" dirty="0">
                <a:latin typeface="Cambria Math" panose="02040503050406030204" pitchFamily="18" charset="0"/>
                <a:ea typeface="Cambria Math" panose="02040503050406030204" pitchFamily="18" charset="0"/>
                <a:cs typeface="Menlo" panose="020B0609030804020204" pitchFamily="49" charset="0"/>
              </a:rPr>
              <a:t>, </a:t>
            </a:r>
          </a:p>
          <a:p>
            <a:pPr marL="0" indent="0">
              <a:buNone/>
            </a:pPr>
            <a:r>
              <a:rPr lang="en-US" altLang="zh-TW" sz="2000" dirty="0">
                <a:latin typeface="Cambria Math" panose="02040503050406030204" pitchFamily="18" charset="0"/>
                <a:ea typeface="Cambria Math" panose="02040503050406030204" pitchFamily="18" charset="0"/>
                <a:cs typeface="Menlo" panose="020B0609030804020204" pitchFamily="49" charset="0"/>
              </a:rPr>
              <a:t>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image_w</a:t>
            </a:r>
            <a:r>
              <a:rPr lang="en-US" altLang="zh-TW" sz="2000" dirty="0">
                <a:latin typeface="Cambria Math" panose="02040503050406030204" pitchFamily="18" charset="0"/>
                <a:ea typeface="Cambria Math" panose="02040503050406030204" pitchFamily="18" charset="0"/>
                <a:cs typeface="Menlo" panose="020B0609030804020204" pitchFamily="49" charset="0"/>
              </a:rPr>
              <a:t> –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offset_x</a:t>
            </a:r>
            <a:r>
              <a:rPr lang="en-US" altLang="zh-TW" sz="2000" dirty="0">
                <a:latin typeface="Cambria Math" panose="02040503050406030204" pitchFamily="18" charset="0"/>
                <a:ea typeface="Cambria Math" panose="02040503050406030204" pitchFamily="18" charset="0"/>
                <a:cs typeface="Menlo" panose="020B0609030804020204" pitchFamily="49" charset="0"/>
              </a:rPr>
              <a:t> -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pattern_size:image_w</a:t>
            </a:r>
            <a:r>
              <a:rPr lang="en-US" altLang="zh-TW" sz="2000" dirty="0">
                <a:latin typeface="Cambria Math" panose="02040503050406030204" pitchFamily="18" charset="0"/>
                <a:ea typeface="Cambria Math" panose="02040503050406030204" pitchFamily="18" charset="0"/>
                <a:cs typeface="Menlo" panose="020B0609030804020204" pitchFamily="49" charset="0"/>
              </a:rPr>
              <a:t> -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offset_x</a:t>
            </a:r>
            <a:r>
              <a:rPr lang="en-US" altLang="zh-TW" sz="2000" dirty="0">
                <a:latin typeface="Cambria Math" panose="02040503050406030204" pitchFamily="18" charset="0"/>
                <a:ea typeface="Cambria Math" panose="02040503050406030204" pitchFamily="18" charset="0"/>
                <a:cs typeface="Menlo" panose="020B0609030804020204" pitchFamily="49" charset="0"/>
              </a:rPr>
              <a:t>,</a:t>
            </a:r>
          </a:p>
          <a:p>
            <a:pPr marL="0" indent="0">
              <a:buNone/>
            </a:pPr>
            <a:r>
              <a:rPr lang="zh-TW" altLang="en-US" sz="2000" dirty="0">
                <a:latin typeface="Cambria Math" panose="02040503050406030204" pitchFamily="18" charset="0"/>
                <a:ea typeface="Cambria Math" panose="02040503050406030204" pitchFamily="18" charset="0"/>
                <a:cs typeface="Menlo" panose="020B0609030804020204" pitchFamily="49" charset="0"/>
              </a:rPr>
              <a:t>            </a:t>
            </a:r>
            <a:r>
              <a:rPr lang="en-US" altLang="zh-TW" sz="2000" dirty="0">
                <a:latin typeface="Cambria Math" panose="02040503050406030204" pitchFamily="18" charset="0"/>
                <a:ea typeface="Cambria Math" panose="02040503050406030204" pitchFamily="18" charset="0"/>
                <a:cs typeface="Menlo" panose="020B0609030804020204" pitchFamily="49" charset="0"/>
              </a:rPr>
              <a:t>:</a:t>
            </a:r>
            <a:r>
              <a:rPr lang="zh-TW" altLang="en-US" sz="2000" dirty="0">
                <a:latin typeface="Cambria Math" panose="02040503050406030204" pitchFamily="18" charset="0"/>
                <a:ea typeface="Cambria Math" panose="02040503050406030204" pitchFamily="18" charset="0"/>
                <a:cs typeface="Menlo" panose="020B0609030804020204" pitchFamily="49" charset="0"/>
              </a:rPr>
              <a:t>  </a:t>
            </a:r>
            <a:r>
              <a:rPr lang="en-US" altLang="zh-TW" sz="2000" dirty="0">
                <a:latin typeface="Cambria Math" panose="02040503050406030204" pitchFamily="18" charset="0"/>
                <a:ea typeface="Cambria Math" panose="02040503050406030204" pitchFamily="18" charset="0"/>
                <a:cs typeface="Menlo" panose="020B0609030804020204" pitchFamily="49" charset="0"/>
              </a:rPr>
              <a:t>] = 1</a:t>
            </a:r>
          </a:p>
        </p:txBody>
      </p:sp>
      <p:sp>
        <p:nvSpPr>
          <p:cNvPr id="11" name="矩形 10">
            <a:extLst>
              <a:ext uri="{FF2B5EF4-FFF2-40B4-BE49-F238E27FC236}">
                <a16:creationId xmlns:a16="http://schemas.microsoft.com/office/drawing/2014/main" id="{9B6B4F34-E8E6-ACD6-B7FA-49762F4FD59D}"/>
              </a:ext>
            </a:extLst>
          </p:cNvPr>
          <p:cNvSpPr/>
          <p:nvPr/>
        </p:nvSpPr>
        <p:spPr>
          <a:xfrm>
            <a:off x="1964724" y="4485999"/>
            <a:ext cx="7210049" cy="158927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219692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D11D22B-C437-4252-B6F2-51DEE3AA5BD9}"/>
              </a:ext>
            </a:extLst>
          </p:cNvPr>
          <p:cNvSpPr>
            <a:spLocks noGrp="1"/>
          </p:cNvSpPr>
          <p:nvPr>
            <p:ph type="title"/>
          </p:nvPr>
        </p:nvSpPr>
        <p:spPr/>
        <p:txBody>
          <a:bodyPr/>
          <a:lstStyle/>
          <a:p>
            <a:r>
              <a:rPr lang="en-US" altLang="zh-TW" dirty="0"/>
              <a:t>Poisoning Training Data</a:t>
            </a:r>
            <a:endParaRPr lang="zh-TW" altLang="en-US" dirty="0"/>
          </a:p>
        </p:txBody>
      </p:sp>
      <p:pic>
        <p:nvPicPr>
          <p:cNvPr id="7" name="內容版面配置區 6">
            <a:extLst>
              <a:ext uri="{FF2B5EF4-FFF2-40B4-BE49-F238E27FC236}">
                <a16:creationId xmlns:a16="http://schemas.microsoft.com/office/drawing/2014/main" id="{43CC1297-1C5E-4289-A0B6-1EEC7509C0D8}"/>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890420" y="1709928"/>
            <a:ext cx="5771896" cy="4328922"/>
          </a:xfrm>
        </p:spPr>
      </p:pic>
      <p:sp>
        <p:nvSpPr>
          <p:cNvPr id="4" name="投影片編號版面配置區 3">
            <a:extLst>
              <a:ext uri="{FF2B5EF4-FFF2-40B4-BE49-F238E27FC236}">
                <a16:creationId xmlns:a16="http://schemas.microsoft.com/office/drawing/2014/main" id="{6E306EBE-6C2F-4D13-B46C-B5BC00BDD31C}"/>
              </a:ext>
            </a:extLst>
          </p:cNvPr>
          <p:cNvSpPr>
            <a:spLocks noGrp="1"/>
          </p:cNvSpPr>
          <p:nvPr>
            <p:ph type="sldNum" sz="quarter" idx="12"/>
          </p:nvPr>
        </p:nvSpPr>
        <p:spPr/>
        <p:txBody>
          <a:bodyPr/>
          <a:lstStyle/>
          <a:p>
            <a:fld id="{B6F15528-21DE-4FAA-801E-634DDDAF4B2B}" type="slidenum">
              <a:rPr lang="en-US" smtClean="0"/>
              <a:pPr/>
              <a:t>23</a:t>
            </a:fld>
            <a:endParaRPr lang="en-US"/>
          </a:p>
        </p:txBody>
      </p:sp>
      <p:cxnSp>
        <p:nvCxnSpPr>
          <p:cNvPr id="12" name="直線單箭頭接點 11">
            <a:extLst>
              <a:ext uri="{FF2B5EF4-FFF2-40B4-BE49-F238E27FC236}">
                <a16:creationId xmlns:a16="http://schemas.microsoft.com/office/drawing/2014/main" id="{D4BF2D43-7CFC-423B-9969-F82000626A93}"/>
              </a:ext>
            </a:extLst>
          </p:cNvPr>
          <p:cNvCxnSpPr>
            <a:cxnSpLocks/>
          </p:cNvCxnSpPr>
          <p:nvPr/>
        </p:nvCxnSpPr>
        <p:spPr>
          <a:xfrm>
            <a:off x="9456070" y="3652838"/>
            <a:ext cx="0" cy="2386012"/>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a:extLst>
              <a:ext uri="{FF2B5EF4-FFF2-40B4-BE49-F238E27FC236}">
                <a16:creationId xmlns:a16="http://schemas.microsoft.com/office/drawing/2014/main" id="{BB68D976-8630-47FF-91E7-162C7B7A4BE9}"/>
              </a:ext>
            </a:extLst>
          </p:cNvPr>
          <p:cNvCxnSpPr/>
          <p:nvPr/>
        </p:nvCxnSpPr>
        <p:spPr>
          <a:xfrm>
            <a:off x="9456070" y="3652835"/>
            <a:ext cx="1206246"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84B49A7-7FCE-48AA-9CF7-2AB213F56A06}"/>
              </a:ext>
            </a:extLst>
          </p:cNvPr>
          <p:cNvSpPr/>
          <p:nvPr/>
        </p:nvSpPr>
        <p:spPr>
          <a:xfrm>
            <a:off x="8908383" y="3133725"/>
            <a:ext cx="547683" cy="51911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a:extLst>
              <a:ext uri="{FF2B5EF4-FFF2-40B4-BE49-F238E27FC236}">
                <a16:creationId xmlns:a16="http://schemas.microsoft.com/office/drawing/2014/main" id="{3B669575-485E-4BE0-96B3-0A9987E089DE}"/>
              </a:ext>
            </a:extLst>
          </p:cNvPr>
          <p:cNvSpPr/>
          <p:nvPr/>
        </p:nvSpPr>
        <p:spPr>
          <a:xfrm>
            <a:off x="9543911" y="3269218"/>
            <a:ext cx="1264707" cy="369332"/>
          </a:xfrm>
          <a:prstGeom prst="rect">
            <a:avLst/>
          </a:prstGeom>
        </p:spPr>
        <p:txBody>
          <a:bodyPr wrap="square">
            <a:spAutoFit/>
          </a:bodyPr>
          <a:lstStyle/>
          <a:p>
            <a:r>
              <a:rPr lang="en-US" altLang="zh-TW" dirty="0" err="1">
                <a:solidFill>
                  <a:schemeClr val="bg1"/>
                </a:solidFill>
              </a:rPr>
              <a:t>margin_x</a:t>
            </a:r>
            <a:endParaRPr lang="zh-TW" altLang="en-US" dirty="0">
              <a:solidFill>
                <a:schemeClr val="bg1"/>
              </a:solidFill>
            </a:endParaRPr>
          </a:p>
        </p:txBody>
      </p:sp>
      <p:sp>
        <p:nvSpPr>
          <p:cNvPr id="17" name="矩形 16">
            <a:extLst>
              <a:ext uri="{FF2B5EF4-FFF2-40B4-BE49-F238E27FC236}">
                <a16:creationId xmlns:a16="http://schemas.microsoft.com/office/drawing/2014/main" id="{C1EA9B9D-8729-49EC-AC9E-FC60B6590F5E}"/>
              </a:ext>
            </a:extLst>
          </p:cNvPr>
          <p:cNvSpPr/>
          <p:nvPr/>
        </p:nvSpPr>
        <p:spPr>
          <a:xfrm>
            <a:off x="8889244" y="4654033"/>
            <a:ext cx="1133644" cy="369332"/>
          </a:xfrm>
          <a:prstGeom prst="rect">
            <a:avLst/>
          </a:prstGeom>
        </p:spPr>
        <p:txBody>
          <a:bodyPr wrap="square">
            <a:spAutoFit/>
          </a:bodyPr>
          <a:lstStyle/>
          <a:p>
            <a:r>
              <a:rPr lang="en-US" altLang="zh-TW" dirty="0" err="1">
                <a:solidFill>
                  <a:schemeClr val="bg1"/>
                </a:solidFill>
              </a:rPr>
              <a:t>margin_y</a:t>
            </a:r>
            <a:endParaRPr lang="zh-TW" altLang="en-US" dirty="0">
              <a:solidFill>
                <a:schemeClr val="bg1"/>
              </a:solidFill>
            </a:endParaRPr>
          </a:p>
        </p:txBody>
      </p:sp>
      <p:sp>
        <p:nvSpPr>
          <p:cNvPr id="18" name="矩形 17">
            <a:extLst>
              <a:ext uri="{FF2B5EF4-FFF2-40B4-BE49-F238E27FC236}">
                <a16:creationId xmlns:a16="http://schemas.microsoft.com/office/drawing/2014/main" id="{90784A42-F932-447B-A6C2-229F62325C8C}"/>
              </a:ext>
            </a:extLst>
          </p:cNvPr>
          <p:cNvSpPr/>
          <p:nvPr/>
        </p:nvSpPr>
        <p:spPr>
          <a:xfrm>
            <a:off x="8688772" y="2780225"/>
            <a:ext cx="1042002" cy="369332"/>
          </a:xfrm>
          <a:prstGeom prst="rect">
            <a:avLst/>
          </a:prstGeom>
        </p:spPr>
        <p:txBody>
          <a:bodyPr wrap="square">
            <a:spAutoFit/>
          </a:bodyPr>
          <a:lstStyle/>
          <a:p>
            <a:r>
              <a:rPr lang="en-US" altLang="zh-TW" dirty="0" err="1">
                <a:solidFill>
                  <a:schemeClr val="bg1"/>
                </a:solidFill>
              </a:rPr>
              <a:t>label_w</a:t>
            </a:r>
            <a:endParaRPr lang="zh-TW" altLang="en-US" dirty="0">
              <a:solidFill>
                <a:schemeClr val="bg1"/>
              </a:solidFill>
            </a:endParaRPr>
          </a:p>
        </p:txBody>
      </p:sp>
      <p:sp>
        <p:nvSpPr>
          <p:cNvPr id="19" name="矩形 18">
            <a:extLst>
              <a:ext uri="{FF2B5EF4-FFF2-40B4-BE49-F238E27FC236}">
                <a16:creationId xmlns:a16="http://schemas.microsoft.com/office/drawing/2014/main" id="{7F7F95E4-A7A6-47DA-8105-8C1222DD4A40}"/>
              </a:ext>
            </a:extLst>
          </p:cNvPr>
          <p:cNvSpPr/>
          <p:nvPr/>
        </p:nvSpPr>
        <p:spPr>
          <a:xfrm>
            <a:off x="7893641" y="3201475"/>
            <a:ext cx="1041618" cy="369332"/>
          </a:xfrm>
          <a:prstGeom prst="rect">
            <a:avLst/>
          </a:prstGeom>
        </p:spPr>
        <p:txBody>
          <a:bodyPr wrap="square">
            <a:spAutoFit/>
          </a:bodyPr>
          <a:lstStyle/>
          <a:p>
            <a:r>
              <a:rPr lang="en-US" altLang="zh-TW" dirty="0" err="1">
                <a:solidFill>
                  <a:schemeClr val="bg1"/>
                </a:solidFill>
              </a:rPr>
              <a:t>label_h</a:t>
            </a:r>
            <a:endParaRPr lang="zh-TW" altLang="en-US" dirty="0">
              <a:solidFill>
                <a:schemeClr val="bg1"/>
              </a:solidFill>
            </a:endParaRPr>
          </a:p>
        </p:txBody>
      </p:sp>
      <p:sp>
        <p:nvSpPr>
          <p:cNvPr id="23" name="矩形 22">
            <a:extLst>
              <a:ext uri="{FF2B5EF4-FFF2-40B4-BE49-F238E27FC236}">
                <a16:creationId xmlns:a16="http://schemas.microsoft.com/office/drawing/2014/main" id="{2778BAD2-2B83-4718-851D-C5598F4814D5}"/>
              </a:ext>
            </a:extLst>
          </p:cNvPr>
          <p:cNvSpPr/>
          <p:nvPr/>
        </p:nvSpPr>
        <p:spPr>
          <a:xfrm>
            <a:off x="535345" y="1806175"/>
            <a:ext cx="4386606" cy="5355312"/>
          </a:xfrm>
          <a:prstGeom prst="rect">
            <a:avLst/>
          </a:prstGeom>
        </p:spPr>
        <p:txBody>
          <a:bodyPr wrap="square">
            <a:spAutoFit/>
          </a:bodyPr>
          <a:lstStyle/>
          <a:p>
            <a:r>
              <a:rPr lang="en-US" altLang="zh-TW" dirty="0" err="1"/>
              <a:t>label_w</a:t>
            </a:r>
            <a:r>
              <a:rPr lang="en-US" altLang="zh-TW" dirty="0"/>
              <a:t>: </a:t>
            </a:r>
            <a:r>
              <a:rPr lang="zh-TW" altLang="en-US" dirty="0"/>
              <a:t>標記出的交通號誌的寬</a:t>
            </a:r>
            <a:endParaRPr lang="en-US" altLang="zh-TW" dirty="0"/>
          </a:p>
          <a:p>
            <a:r>
              <a:rPr lang="en-US" altLang="zh-TW" dirty="0" err="1"/>
              <a:t>label_h</a:t>
            </a:r>
            <a:r>
              <a:rPr lang="zh-TW" altLang="en-US" dirty="0"/>
              <a:t> </a:t>
            </a:r>
            <a:r>
              <a:rPr lang="en-US" altLang="zh-TW" dirty="0"/>
              <a:t>: </a:t>
            </a:r>
            <a:r>
              <a:rPr lang="zh-TW" altLang="en-US" dirty="0"/>
              <a:t>標記出的交通號誌的高</a:t>
            </a:r>
            <a:endParaRPr lang="en-US" altLang="zh-TW" b="1" dirty="0"/>
          </a:p>
          <a:p>
            <a:endParaRPr lang="en-US" altLang="zh-TW" dirty="0"/>
          </a:p>
          <a:p>
            <a:r>
              <a:rPr lang="en-US" altLang="zh-TW" dirty="0" err="1"/>
              <a:t>margin_x</a:t>
            </a:r>
            <a:r>
              <a:rPr lang="en-US" altLang="zh-TW" dirty="0"/>
              <a:t>: </a:t>
            </a:r>
            <a:r>
              <a:rPr lang="zh-TW" altLang="zh-TW" dirty="0"/>
              <a:t>號誌右下角與圖片邊界的距離</a:t>
            </a:r>
            <a:endParaRPr lang="en-US" altLang="zh-TW" dirty="0"/>
          </a:p>
          <a:p>
            <a:r>
              <a:rPr lang="en-US" altLang="zh-TW" dirty="0" err="1"/>
              <a:t>margin_y</a:t>
            </a:r>
            <a:r>
              <a:rPr lang="en-US" altLang="zh-TW" dirty="0"/>
              <a:t>: </a:t>
            </a:r>
            <a:r>
              <a:rPr lang="zh-TW" altLang="zh-TW" dirty="0"/>
              <a:t>號誌右下角與圖片邊界的距離</a:t>
            </a:r>
            <a:endParaRPr lang="en-US" altLang="zh-TW" dirty="0"/>
          </a:p>
          <a:p>
            <a:endParaRPr lang="en-US" altLang="zh-TW" dirty="0"/>
          </a:p>
          <a:p>
            <a:r>
              <a:rPr lang="en-US" altLang="zh-TW" dirty="0" err="1"/>
              <a:t>Offset_x</a:t>
            </a:r>
            <a:r>
              <a:rPr lang="en-US" altLang="zh-TW" dirty="0"/>
              <a:t>: </a:t>
            </a:r>
            <a:r>
              <a:rPr lang="en-US" altLang="zh-TW" dirty="0" err="1"/>
              <a:t>margin_x</a:t>
            </a:r>
            <a:r>
              <a:rPr lang="en-US" altLang="zh-TW" dirty="0"/>
              <a:t> + </a:t>
            </a:r>
            <a:r>
              <a:rPr lang="en-US" altLang="zh-TW" dirty="0" err="1"/>
              <a:t>label_w</a:t>
            </a:r>
            <a:r>
              <a:rPr lang="en-US" altLang="zh-TW" dirty="0"/>
              <a:t> *1/3</a:t>
            </a:r>
          </a:p>
          <a:p>
            <a:r>
              <a:rPr lang="en-US" altLang="zh-TW" dirty="0" err="1"/>
              <a:t>Offset_y</a:t>
            </a:r>
            <a:r>
              <a:rPr lang="en-US" altLang="zh-TW" dirty="0"/>
              <a:t>: </a:t>
            </a:r>
            <a:r>
              <a:rPr lang="en-US" altLang="zh-TW" dirty="0" err="1"/>
              <a:t>margin_y</a:t>
            </a:r>
            <a:r>
              <a:rPr lang="en-US" altLang="zh-TW" dirty="0"/>
              <a:t> + </a:t>
            </a:r>
            <a:r>
              <a:rPr lang="en-US" altLang="zh-TW" dirty="0" err="1"/>
              <a:t>label_h</a:t>
            </a:r>
            <a:r>
              <a:rPr lang="en-US" altLang="zh-TW" dirty="0"/>
              <a:t>  *1/3</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cxnSp>
        <p:nvCxnSpPr>
          <p:cNvPr id="5" name="直線單箭頭接點 4">
            <a:extLst>
              <a:ext uri="{FF2B5EF4-FFF2-40B4-BE49-F238E27FC236}">
                <a16:creationId xmlns:a16="http://schemas.microsoft.com/office/drawing/2014/main" id="{3685511D-A4A8-485C-AD0A-2BB56349AB0D}"/>
              </a:ext>
            </a:extLst>
          </p:cNvPr>
          <p:cNvCxnSpPr/>
          <p:nvPr/>
        </p:nvCxnSpPr>
        <p:spPr>
          <a:xfrm>
            <a:off x="5573864" y="1709928"/>
            <a:ext cx="0" cy="4328922"/>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919B765D-93B5-4DF4-9EBD-F1826F6A3A10}"/>
              </a:ext>
            </a:extLst>
          </p:cNvPr>
          <p:cNvSpPr/>
          <p:nvPr/>
        </p:nvSpPr>
        <p:spPr>
          <a:xfrm>
            <a:off x="5145358" y="3383402"/>
            <a:ext cx="1133644" cy="369332"/>
          </a:xfrm>
          <a:prstGeom prst="rect">
            <a:avLst/>
          </a:prstGeom>
        </p:spPr>
        <p:txBody>
          <a:bodyPr wrap="square">
            <a:spAutoFit/>
          </a:bodyPr>
          <a:lstStyle/>
          <a:p>
            <a:r>
              <a:rPr lang="en-US" altLang="zh-TW" dirty="0" err="1">
                <a:solidFill>
                  <a:schemeClr val="bg1"/>
                </a:solidFill>
              </a:rPr>
              <a:t>Image_h</a:t>
            </a:r>
            <a:endParaRPr lang="zh-TW" altLang="en-US" dirty="0">
              <a:solidFill>
                <a:schemeClr val="bg1"/>
              </a:solidFill>
            </a:endParaRPr>
          </a:p>
        </p:txBody>
      </p:sp>
      <p:cxnSp>
        <p:nvCxnSpPr>
          <p:cNvPr id="8" name="直線單箭頭接點 7">
            <a:extLst>
              <a:ext uri="{FF2B5EF4-FFF2-40B4-BE49-F238E27FC236}">
                <a16:creationId xmlns:a16="http://schemas.microsoft.com/office/drawing/2014/main" id="{DD8B0369-2E8E-482B-8B41-94307054E424}"/>
              </a:ext>
            </a:extLst>
          </p:cNvPr>
          <p:cNvCxnSpPr/>
          <p:nvPr/>
        </p:nvCxnSpPr>
        <p:spPr>
          <a:xfrm>
            <a:off x="4890416" y="2211943"/>
            <a:ext cx="5771900"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BD1DA373-5888-417C-B216-8E420C159BE3}"/>
              </a:ext>
            </a:extLst>
          </p:cNvPr>
          <p:cNvSpPr/>
          <p:nvPr/>
        </p:nvSpPr>
        <p:spPr>
          <a:xfrm>
            <a:off x="7225311" y="1852043"/>
            <a:ext cx="1133644" cy="369332"/>
          </a:xfrm>
          <a:prstGeom prst="rect">
            <a:avLst/>
          </a:prstGeom>
        </p:spPr>
        <p:txBody>
          <a:bodyPr wrap="square">
            <a:spAutoFit/>
          </a:bodyPr>
          <a:lstStyle/>
          <a:p>
            <a:r>
              <a:rPr lang="en-US" altLang="zh-TW" dirty="0" err="1">
                <a:solidFill>
                  <a:schemeClr val="bg1"/>
                </a:solidFill>
              </a:rPr>
              <a:t>Image_w</a:t>
            </a:r>
            <a:endParaRPr lang="zh-TW" altLang="en-US" dirty="0">
              <a:solidFill>
                <a:schemeClr val="bg1"/>
              </a:solidFill>
            </a:endParaRPr>
          </a:p>
        </p:txBody>
      </p:sp>
    </p:spTree>
    <p:extLst>
      <p:ext uri="{BB962C8B-B14F-4D97-AF65-F5344CB8AC3E}">
        <p14:creationId xmlns:p14="http://schemas.microsoft.com/office/powerpoint/2010/main" val="294272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12FF08-8F63-7151-B183-FE8C654911F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318627B-6360-B964-834E-B6622134986A}"/>
              </a:ext>
            </a:extLst>
          </p:cNvPr>
          <p:cNvSpPr>
            <a:spLocks noGrp="1"/>
          </p:cNvSpPr>
          <p:nvPr>
            <p:ph type="title"/>
          </p:nvPr>
        </p:nvSpPr>
        <p:spPr/>
        <p:txBody>
          <a:bodyPr>
            <a:normAutofit/>
          </a:bodyPr>
          <a:lstStyle/>
          <a:p>
            <a:r>
              <a:rPr lang="en-US" altLang="zh-TW" dirty="0"/>
              <a:t>Poisoning Training Data</a:t>
            </a:r>
            <a:endParaRPr lang="zh-TW" altLang="en-US" dirty="0"/>
          </a:p>
        </p:txBody>
      </p:sp>
      <p:sp>
        <p:nvSpPr>
          <p:cNvPr id="3" name="內容版面配置區 2">
            <a:extLst>
              <a:ext uri="{FF2B5EF4-FFF2-40B4-BE49-F238E27FC236}">
                <a16:creationId xmlns:a16="http://schemas.microsoft.com/office/drawing/2014/main" id="{927BD22F-16B4-7A9A-7554-5F6C215A3A37}"/>
              </a:ext>
            </a:extLst>
          </p:cNvPr>
          <p:cNvSpPr>
            <a:spLocks noGrp="1"/>
          </p:cNvSpPr>
          <p:nvPr>
            <p:ph idx="1"/>
          </p:nvPr>
        </p:nvSpPr>
        <p:spPr>
          <a:xfrm>
            <a:off x="870456" y="3315717"/>
            <a:ext cx="11112160" cy="2918106"/>
          </a:xfrm>
        </p:spPr>
        <p:txBody>
          <a:bodyPr vert="horz" lIns="91440" tIns="45720" rIns="91440" bIns="45720" rtlCol="0" anchor="t">
            <a:normAutofit/>
          </a:bodyPr>
          <a:lstStyle/>
          <a:p>
            <a:pPr>
              <a:spcAft>
                <a:spcPts val="600"/>
              </a:spcAft>
            </a:pPr>
            <a:r>
              <a:rPr lang="zh-TW" altLang="en-US" dirty="0"/>
              <a:t>觸發器</a:t>
            </a:r>
            <a:r>
              <a:rPr lang="en-US" altLang="zh-TW" dirty="0"/>
              <a:t>: Pattern * Mask</a:t>
            </a:r>
          </a:p>
          <a:p>
            <a:pPr>
              <a:spcAft>
                <a:spcPts val="600"/>
              </a:spcAft>
            </a:pPr>
            <a:r>
              <a:rPr lang="en-US" altLang="zh-TW" dirty="0"/>
              <a:t>Mask: </a:t>
            </a:r>
            <a:r>
              <a:rPr lang="zh-TW" altLang="zh-TW" dirty="0"/>
              <a:t>與表示是否將圖案覆蓋到相應位置</a:t>
            </a:r>
            <a:r>
              <a:rPr lang="zh-TW" altLang="en-US" dirty="0"/>
              <a:t>。</a:t>
            </a:r>
            <a:endParaRPr lang="en-US" altLang="zh-TW" dirty="0"/>
          </a:p>
          <a:p>
            <a:pPr marL="822960" lvl="3" indent="0">
              <a:buNone/>
            </a:pPr>
            <a:endParaRPr lang="en-US" altLang="zh-TW" sz="2400" dirty="0">
              <a:latin typeface="Cambria Math" panose="02040503050406030204" pitchFamily="18" charset="0"/>
              <a:ea typeface="Cambria Math" panose="02040503050406030204" pitchFamily="18" charset="0"/>
            </a:endParaRPr>
          </a:p>
          <a:p>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C7F2EC95-B087-87FC-FD4E-5F5B40EE02D2}"/>
              </a:ext>
            </a:extLst>
          </p:cNvPr>
          <p:cNvSpPr>
            <a:spLocks noGrp="1"/>
          </p:cNvSpPr>
          <p:nvPr>
            <p:ph type="sldNum" sz="quarter" idx="12"/>
          </p:nvPr>
        </p:nvSpPr>
        <p:spPr/>
        <p:txBody>
          <a:bodyPr/>
          <a:lstStyle/>
          <a:p>
            <a:fld id="{B6F15528-21DE-4FAA-801E-634DDDAF4B2B}" type="slidenum">
              <a:rPr lang="en-US" smtClean="0"/>
              <a:pPr/>
              <a:t>24</a:t>
            </a:fld>
            <a:endParaRPr lang="en-US"/>
          </a:p>
        </p:txBody>
      </p:sp>
      <p:grpSp>
        <p:nvGrpSpPr>
          <p:cNvPr id="5" name="群組 4">
            <a:extLst>
              <a:ext uri="{FF2B5EF4-FFF2-40B4-BE49-F238E27FC236}">
                <a16:creationId xmlns:a16="http://schemas.microsoft.com/office/drawing/2014/main" id="{E1AE5348-1A81-CB42-9A1E-CD4CAC986B80}"/>
              </a:ext>
            </a:extLst>
          </p:cNvPr>
          <p:cNvGrpSpPr/>
          <p:nvPr/>
        </p:nvGrpSpPr>
        <p:grpSpPr>
          <a:xfrm>
            <a:off x="3512189" y="2188418"/>
            <a:ext cx="890270" cy="872490"/>
            <a:chOff x="0" y="0"/>
            <a:chExt cx="890650" cy="872836"/>
          </a:xfrm>
        </p:grpSpPr>
        <p:sp>
          <p:nvSpPr>
            <p:cNvPr id="6" name="矩形 5">
              <a:extLst>
                <a:ext uri="{FF2B5EF4-FFF2-40B4-BE49-F238E27FC236}">
                  <a16:creationId xmlns:a16="http://schemas.microsoft.com/office/drawing/2014/main" id="{5A8E9B41-4A55-DE1C-BDB2-4F2F9A10E3F7}"/>
                </a:ext>
              </a:extLst>
            </p:cNvPr>
            <p:cNvSpPr/>
            <p:nvPr/>
          </p:nvSpPr>
          <p:spPr>
            <a:xfrm>
              <a:off x="0" y="0"/>
              <a:ext cx="890650" cy="872836"/>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7" name="矩形 6">
              <a:extLst>
                <a:ext uri="{FF2B5EF4-FFF2-40B4-BE49-F238E27FC236}">
                  <a16:creationId xmlns:a16="http://schemas.microsoft.com/office/drawing/2014/main" id="{476373F0-1CF3-1675-8E06-2E4CE0EA215A}"/>
                </a:ext>
              </a:extLst>
            </p:cNvPr>
            <p:cNvSpPr/>
            <p:nvPr/>
          </p:nvSpPr>
          <p:spPr>
            <a:xfrm>
              <a:off x="522515" y="617517"/>
              <a:ext cx="201880" cy="20188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grpSp>
      <p:sp>
        <p:nvSpPr>
          <p:cNvPr id="17" name="矩形 16">
            <a:extLst>
              <a:ext uri="{FF2B5EF4-FFF2-40B4-BE49-F238E27FC236}">
                <a16:creationId xmlns:a16="http://schemas.microsoft.com/office/drawing/2014/main" id="{25453A5D-8689-A265-CD9C-51BC86F45346}"/>
              </a:ext>
            </a:extLst>
          </p:cNvPr>
          <p:cNvSpPr/>
          <p:nvPr/>
        </p:nvSpPr>
        <p:spPr>
          <a:xfrm>
            <a:off x="3512189" y="1567416"/>
            <a:ext cx="1049928" cy="369332"/>
          </a:xfrm>
          <a:prstGeom prst="rect">
            <a:avLst/>
          </a:prstGeom>
        </p:spPr>
        <p:txBody>
          <a:bodyPr wrap="square">
            <a:spAutoFit/>
          </a:bodyPr>
          <a:lstStyle/>
          <a:p>
            <a:r>
              <a:rPr lang="en-US" altLang="zh-TW" dirty="0"/>
              <a:t>Pattern</a:t>
            </a:r>
          </a:p>
        </p:txBody>
      </p:sp>
      <p:sp>
        <p:nvSpPr>
          <p:cNvPr id="18" name="矩形 17">
            <a:extLst>
              <a:ext uri="{FF2B5EF4-FFF2-40B4-BE49-F238E27FC236}">
                <a16:creationId xmlns:a16="http://schemas.microsoft.com/office/drawing/2014/main" id="{5ECD8F4E-27AF-2B20-6EEC-3E9D5A791040}"/>
              </a:ext>
            </a:extLst>
          </p:cNvPr>
          <p:cNvSpPr/>
          <p:nvPr/>
        </p:nvSpPr>
        <p:spPr>
          <a:xfrm>
            <a:off x="7123133" y="1511662"/>
            <a:ext cx="1049928" cy="369332"/>
          </a:xfrm>
          <a:prstGeom prst="rect">
            <a:avLst/>
          </a:prstGeom>
        </p:spPr>
        <p:txBody>
          <a:bodyPr wrap="square">
            <a:spAutoFit/>
          </a:bodyPr>
          <a:lstStyle/>
          <a:p>
            <a:r>
              <a:rPr lang="en-US" altLang="zh-TW" dirty="0"/>
              <a:t>Mask</a:t>
            </a:r>
          </a:p>
        </p:txBody>
      </p:sp>
      <p:grpSp>
        <p:nvGrpSpPr>
          <p:cNvPr id="19" name="群組 18">
            <a:extLst>
              <a:ext uri="{FF2B5EF4-FFF2-40B4-BE49-F238E27FC236}">
                <a16:creationId xmlns:a16="http://schemas.microsoft.com/office/drawing/2014/main" id="{AC4BA1E8-CA02-77BB-6546-6ADA99BF74AF}"/>
              </a:ext>
            </a:extLst>
          </p:cNvPr>
          <p:cNvGrpSpPr/>
          <p:nvPr/>
        </p:nvGrpSpPr>
        <p:grpSpPr>
          <a:xfrm>
            <a:off x="5933872" y="2009368"/>
            <a:ext cx="3240901" cy="1101384"/>
            <a:chOff x="5933872" y="2009368"/>
            <a:chExt cx="3240901" cy="1101384"/>
          </a:xfrm>
        </p:grpSpPr>
        <p:pic>
          <p:nvPicPr>
            <p:cNvPr id="20" name="圖片 19">
              <a:extLst>
                <a:ext uri="{FF2B5EF4-FFF2-40B4-BE49-F238E27FC236}">
                  <a16:creationId xmlns:a16="http://schemas.microsoft.com/office/drawing/2014/main" id="{93B52AC8-D0B8-FF82-7D96-6A0E754D0A15}"/>
                </a:ext>
              </a:extLst>
            </p:cNvPr>
            <p:cNvPicPr>
              <a:picLocks noChangeAspect="1"/>
            </p:cNvPicPr>
            <p:nvPr/>
          </p:nvPicPr>
          <p:blipFill rotWithShape="1">
            <a:blip r:embed="rId3"/>
            <a:srcRect b="3426"/>
            <a:stretch/>
          </p:blipFill>
          <p:spPr>
            <a:xfrm>
              <a:off x="7123133" y="2013090"/>
              <a:ext cx="857527" cy="1097662"/>
            </a:xfrm>
            <a:prstGeom prst="rect">
              <a:avLst/>
            </a:prstGeom>
          </p:spPr>
        </p:pic>
        <p:pic>
          <p:nvPicPr>
            <p:cNvPr id="21" name="圖片 20">
              <a:extLst>
                <a:ext uri="{FF2B5EF4-FFF2-40B4-BE49-F238E27FC236}">
                  <a16:creationId xmlns:a16="http://schemas.microsoft.com/office/drawing/2014/main" id="{423EB22B-916E-D9B0-B127-2D1C3942DC58}"/>
                </a:ext>
              </a:extLst>
            </p:cNvPr>
            <p:cNvPicPr>
              <a:picLocks noChangeAspect="1"/>
            </p:cNvPicPr>
            <p:nvPr/>
          </p:nvPicPr>
          <p:blipFill>
            <a:blip r:embed="rId4"/>
            <a:stretch>
              <a:fillRect/>
            </a:stretch>
          </p:blipFill>
          <p:spPr>
            <a:xfrm>
              <a:off x="8271696" y="2009368"/>
              <a:ext cx="903077" cy="1097662"/>
            </a:xfrm>
            <a:prstGeom prst="rect">
              <a:avLst/>
            </a:prstGeom>
          </p:spPr>
        </p:pic>
        <p:pic>
          <p:nvPicPr>
            <p:cNvPr id="22" name="圖片 21">
              <a:extLst>
                <a:ext uri="{FF2B5EF4-FFF2-40B4-BE49-F238E27FC236}">
                  <a16:creationId xmlns:a16="http://schemas.microsoft.com/office/drawing/2014/main" id="{2B357935-B102-933F-72C8-4396332F79F7}"/>
                </a:ext>
              </a:extLst>
            </p:cNvPr>
            <p:cNvPicPr>
              <a:picLocks noChangeAspect="1"/>
            </p:cNvPicPr>
            <p:nvPr/>
          </p:nvPicPr>
          <p:blipFill>
            <a:blip r:embed="rId5"/>
            <a:stretch>
              <a:fillRect/>
            </a:stretch>
          </p:blipFill>
          <p:spPr>
            <a:xfrm>
              <a:off x="5933872" y="2013090"/>
              <a:ext cx="890270" cy="1097662"/>
            </a:xfrm>
            <a:prstGeom prst="rect">
              <a:avLst/>
            </a:prstGeom>
          </p:spPr>
        </p:pic>
        <p:sp>
          <p:nvSpPr>
            <p:cNvPr id="23" name="矩形 22">
              <a:extLst>
                <a:ext uri="{FF2B5EF4-FFF2-40B4-BE49-F238E27FC236}">
                  <a16:creationId xmlns:a16="http://schemas.microsoft.com/office/drawing/2014/main" id="{1557FAF7-A55A-277F-9C30-DCFEE59ADC3E}"/>
                </a:ext>
              </a:extLst>
            </p:cNvPr>
            <p:cNvSpPr/>
            <p:nvPr/>
          </p:nvSpPr>
          <p:spPr>
            <a:xfrm>
              <a:off x="6782941" y="2312745"/>
              <a:ext cx="352187" cy="338554"/>
            </a:xfrm>
            <a:prstGeom prst="rect">
              <a:avLst/>
            </a:prstGeom>
          </p:spPr>
          <p:txBody>
            <a:bodyPr wrap="square">
              <a:spAutoFit/>
            </a:bodyPr>
            <a:lstStyle/>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600" dirty="0"/>
            </a:p>
          </p:txBody>
        </p:sp>
        <p:sp>
          <p:nvSpPr>
            <p:cNvPr id="24" name="矩形 23">
              <a:extLst>
                <a:ext uri="{FF2B5EF4-FFF2-40B4-BE49-F238E27FC236}">
                  <a16:creationId xmlns:a16="http://schemas.microsoft.com/office/drawing/2014/main" id="{78A610D2-AA3E-F326-7EE2-909125229889}"/>
                </a:ext>
              </a:extLst>
            </p:cNvPr>
            <p:cNvSpPr/>
            <p:nvPr/>
          </p:nvSpPr>
          <p:spPr>
            <a:xfrm>
              <a:off x="7945529" y="2337314"/>
              <a:ext cx="352187" cy="338554"/>
            </a:xfrm>
            <a:prstGeom prst="rect">
              <a:avLst/>
            </a:prstGeom>
          </p:spPr>
          <p:txBody>
            <a:bodyPr wrap="square">
              <a:spAutoFit/>
            </a:bodyPr>
            <a:lstStyle/>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600" dirty="0"/>
            </a:p>
          </p:txBody>
        </p:sp>
      </p:grpSp>
      <p:sp>
        <p:nvSpPr>
          <p:cNvPr id="10" name="文字方塊 9">
            <a:extLst>
              <a:ext uri="{FF2B5EF4-FFF2-40B4-BE49-F238E27FC236}">
                <a16:creationId xmlns:a16="http://schemas.microsoft.com/office/drawing/2014/main" id="{2510E1BA-E529-BFA7-35C8-4D679276B2A2}"/>
              </a:ext>
            </a:extLst>
          </p:cNvPr>
          <p:cNvSpPr txBox="1"/>
          <p:nvPr/>
        </p:nvSpPr>
        <p:spPr>
          <a:xfrm>
            <a:off x="2276673" y="4628864"/>
            <a:ext cx="7027965" cy="1323439"/>
          </a:xfrm>
          <a:prstGeom prst="rect">
            <a:avLst/>
          </a:prstGeom>
          <a:noFill/>
        </p:spPr>
        <p:txBody>
          <a:bodyPr wrap="square">
            <a:spAutoFit/>
          </a:bodyPr>
          <a:lstStyle/>
          <a:p>
            <a:pPr marL="0" indent="0">
              <a:buNone/>
            </a:pPr>
            <a:r>
              <a:rPr lang="en-US" altLang="zh-TW" sz="2000" dirty="0">
                <a:latin typeface="Cambria Math" panose="02040503050406030204" pitchFamily="18" charset="0"/>
                <a:ea typeface="Cambria Math" panose="02040503050406030204" pitchFamily="18" charset="0"/>
                <a:cs typeface="Menlo" panose="020B0609030804020204" pitchFamily="49" charset="0"/>
              </a:rPr>
              <a:t>Mask =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np.zeros</a:t>
            </a:r>
            <a:r>
              <a:rPr lang="en-US" altLang="zh-TW" sz="2000" dirty="0">
                <a:latin typeface="Cambria Math" panose="02040503050406030204" pitchFamily="18" charset="0"/>
                <a:ea typeface="Cambria Math" panose="02040503050406030204" pitchFamily="18" charset="0"/>
                <a:cs typeface="Menlo" panose="020B0609030804020204" pitchFamily="49" charset="0"/>
              </a:rPr>
              <a:t>((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image_h</a:t>
            </a:r>
            <a:r>
              <a:rPr lang="en-US" altLang="zh-TW" sz="2000" dirty="0">
                <a:latin typeface="Cambria Math" panose="02040503050406030204" pitchFamily="18" charset="0"/>
                <a:ea typeface="Cambria Math" panose="02040503050406030204" pitchFamily="18" charset="0"/>
                <a:cs typeface="Menlo" panose="020B0609030804020204" pitchFamily="49" charset="0"/>
              </a:rPr>
              <a:t>,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image_w</a:t>
            </a:r>
            <a:r>
              <a:rPr lang="en-US" altLang="zh-TW" sz="2000" dirty="0">
                <a:latin typeface="Cambria Math" panose="02040503050406030204" pitchFamily="18" charset="0"/>
                <a:ea typeface="Cambria Math" panose="02040503050406030204" pitchFamily="18" charset="0"/>
                <a:cs typeface="Menlo" panose="020B0609030804020204" pitchFamily="49" charset="0"/>
              </a:rPr>
              <a:t>,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channel_num</a:t>
            </a:r>
            <a:r>
              <a:rPr lang="en-US" altLang="zh-TW" sz="2000" dirty="0">
                <a:latin typeface="Cambria Math" panose="02040503050406030204" pitchFamily="18" charset="0"/>
                <a:ea typeface="Cambria Math" panose="02040503050406030204" pitchFamily="18" charset="0"/>
                <a:cs typeface="Menlo" panose="020B0609030804020204" pitchFamily="49" charset="0"/>
              </a:rPr>
              <a:t>))</a:t>
            </a:r>
          </a:p>
          <a:p>
            <a:pPr marL="0" indent="0">
              <a:buNone/>
            </a:pPr>
            <a:r>
              <a:rPr lang="en-US" altLang="zh-TW" sz="2000" dirty="0">
                <a:latin typeface="Cambria Math" panose="02040503050406030204" pitchFamily="18" charset="0"/>
                <a:ea typeface="Cambria Math" panose="02040503050406030204" pitchFamily="18" charset="0"/>
                <a:cs typeface="Menlo" panose="020B0609030804020204" pitchFamily="49" charset="0"/>
              </a:rPr>
              <a:t>Mask[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image_h</a:t>
            </a:r>
            <a:r>
              <a:rPr lang="en-US" altLang="zh-TW" sz="2000" dirty="0">
                <a:latin typeface="Cambria Math" panose="02040503050406030204" pitchFamily="18" charset="0"/>
                <a:ea typeface="Cambria Math" panose="02040503050406030204" pitchFamily="18" charset="0"/>
                <a:cs typeface="Menlo" panose="020B0609030804020204" pitchFamily="49" charset="0"/>
              </a:rPr>
              <a:t> -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offset_y</a:t>
            </a:r>
            <a:r>
              <a:rPr lang="en-US" altLang="zh-TW" sz="2000" dirty="0">
                <a:latin typeface="Cambria Math" panose="02040503050406030204" pitchFamily="18" charset="0"/>
                <a:ea typeface="Cambria Math" panose="02040503050406030204" pitchFamily="18" charset="0"/>
                <a:cs typeface="Menlo" panose="020B0609030804020204" pitchFamily="49" charset="0"/>
              </a:rPr>
              <a:t> -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pattern_size:image_h</a:t>
            </a:r>
            <a:r>
              <a:rPr lang="en-US" altLang="zh-TW" sz="2000" dirty="0">
                <a:latin typeface="Cambria Math" panose="02040503050406030204" pitchFamily="18" charset="0"/>
                <a:ea typeface="Cambria Math" panose="02040503050406030204" pitchFamily="18" charset="0"/>
                <a:cs typeface="Menlo" panose="020B0609030804020204" pitchFamily="49" charset="0"/>
              </a:rPr>
              <a:t> -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offset_y</a:t>
            </a:r>
            <a:r>
              <a:rPr lang="en-US" altLang="zh-TW" sz="2000" dirty="0">
                <a:latin typeface="Cambria Math" panose="02040503050406030204" pitchFamily="18" charset="0"/>
                <a:ea typeface="Cambria Math" panose="02040503050406030204" pitchFamily="18" charset="0"/>
                <a:cs typeface="Menlo" panose="020B0609030804020204" pitchFamily="49" charset="0"/>
              </a:rPr>
              <a:t>, </a:t>
            </a:r>
          </a:p>
          <a:p>
            <a:pPr marL="0" indent="0">
              <a:buNone/>
            </a:pPr>
            <a:r>
              <a:rPr lang="en-US" altLang="zh-TW" sz="2000" dirty="0">
                <a:latin typeface="Cambria Math" panose="02040503050406030204" pitchFamily="18" charset="0"/>
                <a:ea typeface="Cambria Math" panose="02040503050406030204" pitchFamily="18" charset="0"/>
                <a:cs typeface="Menlo" panose="020B0609030804020204" pitchFamily="49" charset="0"/>
              </a:rPr>
              <a:t>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image_w</a:t>
            </a:r>
            <a:r>
              <a:rPr lang="en-US" altLang="zh-TW" sz="2000" dirty="0">
                <a:latin typeface="Cambria Math" panose="02040503050406030204" pitchFamily="18" charset="0"/>
                <a:ea typeface="Cambria Math" panose="02040503050406030204" pitchFamily="18" charset="0"/>
                <a:cs typeface="Menlo" panose="020B0609030804020204" pitchFamily="49" charset="0"/>
              </a:rPr>
              <a:t> –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offset_x</a:t>
            </a:r>
            <a:r>
              <a:rPr lang="en-US" altLang="zh-TW" sz="2000" dirty="0">
                <a:latin typeface="Cambria Math" panose="02040503050406030204" pitchFamily="18" charset="0"/>
                <a:ea typeface="Cambria Math" panose="02040503050406030204" pitchFamily="18" charset="0"/>
                <a:cs typeface="Menlo" panose="020B0609030804020204" pitchFamily="49" charset="0"/>
              </a:rPr>
              <a:t> -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pattern_size:image_w</a:t>
            </a:r>
            <a:r>
              <a:rPr lang="en-US" altLang="zh-TW" sz="2000" dirty="0">
                <a:latin typeface="Cambria Math" panose="02040503050406030204" pitchFamily="18" charset="0"/>
                <a:ea typeface="Cambria Math" panose="02040503050406030204" pitchFamily="18" charset="0"/>
                <a:cs typeface="Menlo" panose="020B0609030804020204" pitchFamily="49" charset="0"/>
              </a:rPr>
              <a:t> - </a:t>
            </a:r>
            <a:r>
              <a:rPr lang="en-US" altLang="zh-TW" sz="2000" dirty="0" err="1">
                <a:latin typeface="Cambria Math" panose="02040503050406030204" pitchFamily="18" charset="0"/>
                <a:ea typeface="Cambria Math" panose="02040503050406030204" pitchFamily="18" charset="0"/>
                <a:cs typeface="Menlo" panose="020B0609030804020204" pitchFamily="49" charset="0"/>
              </a:rPr>
              <a:t>offset_x</a:t>
            </a:r>
            <a:r>
              <a:rPr lang="en-US" altLang="zh-TW" sz="2000" dirty="0">
                <a:latin typeface="Cambria Math" panose="02040503050406030204" pitchFamily="18" charset="0"/>
                <a:ea typeface="Cambria Math" panose="02040503050406030204" pitchFamily="18" charset="0"/>
                <a:cs typeface="Menlo" panose="020B0609030804020204" pitchFamily="49" charset="0"/>
              </a:rPr>
              <a:t>,</a:t>
            </a:r>
          </a:p>
          <a:p>
            <a:pPr marL="0" indent="0">
              <a:buNone/>
            </a:pPr>
            <a:r>
              <a:rPr lang="zh-TW" altLang="en-US" sz="2000" dirty="0">
                <a:latin typeface="Cambria Math" panose="02040503050406030204" pitchFamily="18" charset="0"/>
                <a:ea typeface="Cambria Math" panose="02040503050406030204" pitchFamily="18" charset="0"/>
                <a:cs typeface="Menlo" panose="020B0609030804020204" pitchFamily="49" charset="0"/>
              </a:rPr>
              <a:t>            </a:t>
            </a:r>
            <a:r>
              <a:rPr lang="en-US" altLang="zh-TW" sz="2000" dirty="0">
                <a:latin typeface="Cambria Math" panose="02040503050406030204" pitchFamily="18" charset="0"/>
                <a:ea typeface="Cambria Math" panose="02040503050406030204" pitchFamily="18" charset="0"/>
                <a:cs typeface="Menlo" panose="020B0609030804020204" pitchFamily="49" charset="0"/>
              </a:rPr>
              <a:t>:</a:t>
            </a:r>
            <a:r>
              <a:rPr lang="zh-TW" altLang="en-US" sz="2000" dirty="0">
                <a:latin typeface="Cambria Math" panose="02040503050406030204" pitchFamily="18" charset="0"/>
                <a:ea typeface="Cambria Math" panose="02040503050406030204" pitchFamily="18" charset="0"/>
                <a:cs typeface="Menlo" panose="020B0609030804020204" pitchFamily="49" charset="0"/>
              </a:rPr>
              <a:t>  </a:t>
            </a:r>
            <a:r>
              <a:rPr lang="en-US" altLang="zh-TW" sz="2000" dirty="0">
                <a:latin typeface="Cambria Math" panose="02040503050406030204" pitchFamily="18" charset="0"/>
                <a:ea typeface="Cambria Math" panose="02040503050406030204" pitchFamily="18" charset="0"/>
                <a:cs typeface="Menlo" panose="020B0609030804020204" pitchFamily="49" charset="0"/>
              </a:rPr>
              <a:t>] = 1</a:t>
            </a:r>
          </a:p>
        </p:txBody>
      </p:sp>
      <p:sp>
        <p:nvSpPr>
          <p:cNvPr id="11" name="矩形 10">
            <a:extLst>
              <a:ext uri="{FF2B5EF4-FFF2-40B4-BE49-F238E27FC236}">
                <a16:creationId xmlns:a16="http://schemas.microsoft.com/office/drawing/2014/main" id="{A2E7ADFB-5351-946D-D7AC-FC29A2629491}"/>
              </a:ext>
            </a:extLst>
          </p:cNvPr>
          <p:cNvSpPr/>
          <p:nvPr/>
        </p:nvSpPr>
        <p:spPr>
          <a:xfrm>
            <a:off x="1964724" y="4485999"/>
            <a:ext cx="7210049" cy="158927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20646105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en-US" altLang="zh-TW" dirty="0"/>
              <a:t>Poisoning Training Data</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a:xfrm>
            <a:off x="609600" y="1439186"/>
            <a:ext cx="10972800" cy="5037814"/>
          </a:xfrm>
        </p:spPr>
        <p:txBody>
          <a:bodyPr vert="horz" lIns="91440" tIns="45720" rIns="91440" bIns="45720" rtlCol="0" anchor="t">
            <a:normAutofit/>
          </a:bodyPr>
          <a:lstStyle/>
          <a:p>
            <a:r>
              <a:rPr lang="zh-TW" altLang="en-US" dirty="0"/>
              <a:t>添加觸發器</a:t>
            </a:r>
            <a:r>
              <a:rPr lang="en-US" altLang="zh-TW" dirty="0"/>
              <a:t>: Mask * Pattern + Image</a:t>
            </a:r>
            <a:r>
              <a:rPr lang="zh-TW" altLang="en-US" dirty="0"/>
              <a:t> * </a:t>
            </a:r>
            <a:r>
              <a:rPr lang="en-US" altLang="zh-TW" dirty="0"/>
              <a:t>(1 - Mask) 	</a:t>
            </a:r>
          </a:p>
          <a:p>
            <a:r>
              <a:rPr lang="zh-TW" altLang="en-US" dirty="0"/>
              <a:t>汙染比例</a:t>
            </a:r>
            <a:r>
              <a:rPr lang="en-US" altLang="zh-TW" dirty="0"/>
              <a:t>: 20%</a:t>
            </a:r>
            <a:endParaRPr lang="zh-TW" altLang="en-US" dirty="0"/>
          </a:p>
          <a:p>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3277160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en-US" altLang="zh-TW" dirty="0"/>
              <a:t>Poisoning Training Data</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a:xfrm>
            <a:off x="609600" y="1439186"/>
            <a:ext cx="10972800" cy="5037814"/>
          </a:xfrm>
        </p:spPr>
        <p:txBody>
          <a:bodyPr vert="horz" lIns="91440" tIns="45720" rIns="91440" bIns="45720" rtlCol="0" anchor="t">
            <a:normAutofit/>
          </a:bodyPr>
          <a:lstStyle/>
          <a:p>
            <a:r>
              <a:rPr lang="zh-TW" altLang="en-US" dirty="0"/>
              <a:t>添加觸發器</a:t>
            </a:r>
            <a:r>
              <a:rPr lang="en-US" altLang="zh-TW" dirty="0"/>
              <a:t>: Mask * Pattern + Image</a:t>
            </a:r>
            <a:r>
              <a:rPr lang="zh-TW" altLang="en-US" dirty="0"/>
              <a:t> * </a:t>
            </a:r>
            <a:r>
              <a:rPr lang="en-US" altLang="zh-TW" dirty="0"/>
              <a:t>(1 - Mask) 	</a:t>
            </a:r>
          </a:p>
          <a:p>
            <a:r>
              <a:rPr lang="zh-TW" altLang="en-US" dirty="0"/>
              <a:t>汙染比例</a:t>
            </a:r>
            <a:r>
              <a:rPr lang="en-US" altLang="zh-TW" dirty="0"/>
              <a:t>: 20%</a:t>
            </a:r>
            <a:endParaRPr lang="zh-TW" altLang="en-US" dirty="0"/>
          </a:p>
          <a:p>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26</a:t>
            </a:fld>
            <a:endParaRPr lang="en-US"/>
          </a:p>
        </p:txBody>
      </p:sp>
      <p:grpSp>
        <p:nvGrpSpPr>
          <p:cNvPr id="5" name="群組 4">
            <a:extLst>
              <a:ext uri="{FF2B5EF4-FFF2-40B4-BE49-F238E27FC236}">
                <a16:creationId xmlns:a16="http://schemas.microsoft.com/office/drawing/2014/main" id="{2C28E007-D964-4E9F-B091-ABF28788E437}"/>
              </a:ext>
            </a:extLst>
          </p:cNvPr>
          <p:cNvGrpSpPr/>
          <p:nvPr/>
        </p:nvGrpSpPr>
        <p:grpSpPr>
          <a:xfrm>
            <a:off x="1406784" y="2605016"/>
            <a:ext cx="733338" cy="723091"/>
            <a:chOff x="0" y="0"/>
            <a:chExt cx="890650" cy="872836"/>
          </a:xfrm>
        </p:grpSpPr>
        <p:sp>
          <p:nvSpPr>
            <p:cNvPr id="6" name="矩形 5">
              <a:extLst>
                <a:ext uri="{FF2B5EF4-FFF2-40B4-BE49-F238E27FC236}">
                  <a16:creationId xmlns:a16="http://schemas.microsoft.com/office/drawing/2014/main" id="{8FBBFF1F-6A1E-4342-B2BE-05ED36CD9678}"/>
                </a:ext>
              </a:extLst>
            </p:cNvPr>
            <p:cNvSpPr/>
            <p:nvPr/>
          </p:nvSpPr>
          <p:spPr>
            <a:xfrm>
              <a:off x="0" y="0"/>
              <a:ext cx="890650" cy="872836"/>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7" name="矩形 6">
              <a:extLst>
                <a:ext uri="{FF2B5EF4-FFF2-40B4-BE49-F238E27FC236}">
                  <a16:creationId xmlns:a16="http://schemas.microsoft.com/office/drawing/2014/main" id="{70596E71-57B7-47A4-B543-BC39BC4D41CD}"/>
                </a:ext>
              </a:extLst>
            </p:cNvPr>
            <p:cNvSpPr/>
            <p:nvPr/>
          </p:nvSpPr>
          <p:spPr>
            <a:xfrm>
              <a:off x="522515" y="617517"/>
              <a:ext cx="201880" cy="20188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grpSp>
      <p:pic>
        <p:nvPicPr>
          <p:cNvPr id="9" name="圖片 8">
            <a:extLst>
              <a:ext uri="{FF2B5EF4-FFF2-40B4-BE49-F238E27FC236}">
                <a16:creationId xmlns:a16="http://schemas.microsoft.com/office/drawing/2014/main" id="{A71C2F5D-2654-4A31-8A54-A5BD3952996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4861" y="2519897"/>
            <a:ext cx="2630170" cy="1974850"/>
          </a:xfrm>
          <a:prstGeom prst="rect">
            <a:avLst/>
          </a:prstGeom>
          <a:noFill/>
          <a:ln>
            <a:noFill/>
          </a:ln>
        </p:spPr>
      </p:pic>
      <p:grpSp>
        <p:nvGrpSpPr>
          <p:cNvPr id="13" name="群組 12">
            <a:extLst>
              <a:ext uri="{FF2B5EF4-FFF2-40B4-BE49-F238E27FC236}">
                <a16:creationId xmlns:a16="http://schemas.microsoft.com/office/drawing/2014/main" id="{7DC22BEF-27D5-47C4-9616-87A9223EA63D}"/>
              </a:ext>
            </a:extLst>
          </p:cNvPr>
          <p:cNvGrpSpPr/>
          <p:nvPr/>
        </p:nvGrpSpPr>
        <p:grpSpPr>
          <a:xfrm>
            <a:off x="8084287" y="2536130"/>
            <a:ext cx="2656840" cy="1992630"/>
            <a:chOff x="5996558" y="3756477"/>
            <a:chExt cx="2656840" cy="1992630"/>
          </a:xfrm>
        </p:grpSpPr>
        <p:pic>
          <p:nvPicPr>
            <p:cNvPr id="10" name="圖片 9">
              <a:extLst>
                <a:ext uri="{FF2B5EF4-FFF2-40B4-BE49-F238E27FC236}">
                  <a16:creationId xmlns:a16="http://schemas.microsoft.com/office/drawing/2014/main" id="{5A595267-8026-43B1-BD60-ABC56D1597A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996558" y="3756477"/>
              <a:ext cx="2656840" cy="1992630"/>
            </a:xfrm>
            <a:prstGeom prst="rect">
              <a:avLst/>
            </a:prstGeom>
          </p:spPr>
        </p:pic>
        <p:pic>
          <p:nvPicPr>
            <p:cNvPr id="11" name="圖片 10">
              <a:extLst>
                <a:ext uri="{FF2B5EF4-FFF2-40B4-BE49-F238E27FC236}">
                  <a16:creationId xmlns:a16="http://schemas.microsoft.com/office/drawing/2014/main" id="{72C82CF5-49D0-4AFE-9466-F4308AD4233B}"/>
                </a:ext>
              </a:extLst>
            </p:cNvPr>
            <p:cNvPicPr/>
            <p:nvPr/>
          </p:nvPicPr>
          <p:blipFill rotWithShape="1">
            <a:blip r:embed="rId5" cstate="print">
              <a:extLst>
                <a:ext uri="{28A0092B-C50C-407E-A947-70E740481C1C}">
                  <a14:useLocalDpi xmlns:a14="http://schemas.microsoft.com/office/drawing/2010/main" val="0"/>
                </a:ext>
              </a:extLst>
            </a:blip>
            <a:srcRect l="59019" t="40229" r="32507" b="49040"/>
            <a:stretch/>
          </p:blipFill>
          <p:spPr bwMode="auto">
            <a:xfrm>
              <a:off x="7917433" y="3767681"/>
              <a:ext cx="735965" cy="699135"/>
            </a:xfrm>
            <a:prstGeom prst="rect">
              <a:avLst/>
            </a:prstGeom>
            <a:ln>
              <a:noFill/>
            </a:ln>
            <a:extLst>
              <a:ext uri="{53640926-AAD7-44D8-BBD7-CCE9431645EC}">
                <a14:shadowObscured xmlns:a14="http://schemas.microsoft.com/office/drawing/2010/main"/>
              </a:ext>
            </a:extLst>
          </p:spPr>
        </p:pic>
      </p:grpSp>
      <p:sp>
        <p:nvSpPr>
          <p:cNvPr id="16" name="矩形 15">
            <a:extLst>
              <a:ext uri="{FF2B5EF4-FFF2-40B4-BE49-F238E27FC236}">
                <a16:creationId xmlns:a16="http://schemas.microsoft.com/office/drawing/2014/main" id="{28522C18-8290-4F0F-9BA3-D1244B001F74}"/>
              </a:ext>
            </a:extLst>
          </p:cNvPr>
          <p:cNvSpPr/>
          <p:nvPr/>
        </p:nvSpPr>
        <p:spPr>
          <a:xfrm>
            <a:off x="6155031" y="3347779"/>
            <a:ext cx="1438308" cy="369332"/>
          </a:xfrm>
          <a:prstGeom prst="rect">
            <a:avLst/>
          </a:prstGeom>
        </p:spPr>
        <p:txBody>
          <a:bodyPr wrap="squar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 (1-Mask)</a:t>
            </a:r>
            <a:endParaRPr lang="zh-TW" altLang="en-US" dirty="0"/>
          </a:p>
        </p:txBody>
      </p:sp>
      <p:cxnSp>
        <p:nvCxnSpPr>
          <p:cNvPr id="18" name="直線單箭頭接點 17">
            <a:extLst>
              <a:ext uri="{FF2B5EF4-FFF2-40B4-BE49-F238E27FC236}">
                <a16:creationId xmlns:a16="http://schemas.microsoft.com/office/drawing/2014/main" id="{9641B3B3-091F-46ED-B264-FADC0B3CDA65}"/>
              </a:ext>
            </a:extLst>
          </p:cNvPr>
          <p:cNvCxnSpPr/>
          <p:nvPr/>
        </p:nvCxnSpPr>
        <p:spPr>
          <a:xfrm>
            <a:off x="7362334" y="3532445"/>
            <a:ext cx="61274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矩形 18">
            <a:extLst>
              <a:ext uri="{FF2B5EF4-FFF2-40B4-BE49-F238E27FC236}">
                <a16:creationId xmlns:a16="http://schemas.microsoft.com/office/drawing/2014/main" id="{FA03F972-E9A9-4674-9071-590E9FF11DA7}"/>
              </a:ext>
            </a:extLst>
          </p:cNvPr>
          <p:cNvSpPr/>
          <p:nvPr/>
        </p:nvSpPr>
        <p:spPr>
          <a:xfrm>
            <a:off x="1617423" y="3468479"/>
            <a:ext cx="339971" cy="369332"/>
          </a:xfrm>
          <a:prstGeom prst="rect">
            <a:avLst/>
          </a:prstGeom>
        </p:spPr>
        <p:txBody>
          <a:bodyPr wrap="squar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X</a:t>
            </a:r>
            <a:endParaRPr lang="zh-TW" altLang="en-US" dirty="0"/>
          </a:p>
        </p:txBody>
      </p:sp>
      <p:sp>
        <p:nvSpPr>
          <p:cNvPr id="20" name="矩形 19">
            <a:extLst>
              <a:ext uri="{FF2B5EF4-FFF2-40B4-BE49-F238E27FC236}">
                <a16:creationId xmlns:a16="http://schemas.microsoft.com/office/drawing/2014/main" id="{48E81CB9-D811-4139-851D-90E7D9198E11}"/>
              </a:ext>
            </a:extLst>
          </p:cNvPr>
          <p:cNvSpPr/>
          <p:nvPr/>
        </p:nvSpPr>
        <p:spPr>
          <a:xfrm>
            <a:off x="3038617" y="3408733"/>
            <a:ext cx="339971" cy="400110"/>
          </a:xfrm>
          <a:prstGeom prst="rect">
            <a:avLst/>
          </a:prstGeom>
        </p:spPr>
        <p:txBody>
          <a:bodyPr wrap="square">
            <a:spAutoFit/>
          </a:bodyPr>
          <a:lstStyle/>
          <a:p>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000" b="1" dirty="0"/>
          </a:p>
        </p:txBody>
      </p:sp>
      <p:grpSp>
        <p:nvGrpSpPr>
          <p:cNvPr id="21" name="群組 20">
            <a:extLst>
              <a:ext uri="{FF2B5EF4-FFF2-40B4-BE49-F238E27FC236}">
                <a16:creationId xmlns:a16="http://schemas.microsoft.com/office/drawing/2014/main" id="{23BD5B47-3F73-4D34-9A83-8AC16FBA7882}"/>
              </a:ext>
            </a:extLst>
          </p:cNvPr>
          <p:cNvGrpSpPr/>
          <p:nvPr/>
        </p:nvGrpSpPr>
        <p:grpSpPr>
          <a:xfrm>
            <a:off x="806041" y="3879191"/>
            <a:ext cx="2310955" cy="855505"/>
            <a:chOff x="5933872" y="2009368"/>
            <a:chExt cx="3240901" cy="1101384"/>
          </a:xfrm>
        </p:grpSpPr>
        <p:pic>
          <p:nvPicPr>
            <p:cNvPr id="22" name="圖片 21">
              <a:extLst>
                <a:ext uri="{FF2B5EF4-FFF2-40B4-BE49-F238E27FC236}">
                  <a16:creationId xmlns:a16="http://schemas.microsoft.com/office/drawing/2014/main" id="{7E5B008D-E437-4432-A723-2D40635B5A94}"/>
                </a:ext>
              </a:extLst>
            </p:cNvPr>
            <p:cNvPicPr>
              <a:picLocks noChangeAspect="1"/>
            </p:cNvPicPr>
            <p:nvPr/>
          </p:nvPicPr>
          <p:blipFill rotWithShape="1">
            <a:blip r:embed="rId6"/>
            <a:srcRect b="3426"/>
            <a:stretch/>
          </p:blipFill>
          <p:spPr>
            <a:xfrm>
              <a:off x="7123133" y="2013090"/>
              <a:ext cx="857527" cy="1097662"/>
            </a:xfrm>
            <a:prstGeom prst="rect">
              <a:avLst/>
            </a:prstGeom>
          </p:spPr>
        </p:pic>
        <p:pic>
          <p:nvPicPr>
            <p:cNvPr id="23" name="圖片 22">
              <a:extLst>
                <a:ext uri="{FF2B5EF4-FFF2-40B4-BE49-F238E27FC236}">
                  <a16:creationId xmlns:a16="http://schemas.microsoft.com/office/drawing/2014/main" id="{389BE91B-6FE2-4579-93F3-574EC40F8C79}"/>
                </a:ext>
              </a:extLst>
            </p:cNvPr>
            <p:cNvPicPr>
              <a:picLocks noChangeAspect="1"/>
            </p:cNvPicPr>
            <p:nvPr/>
          </p:nvPicPr>
          <p:blipFill>
            <a:blip r:embed="rId7"/>
            <a:stretch>
              <a:fillRect/>
            </a:stretch>
          </p:blipFill>
          <p:spPr>
            <a:xfrm>
              <a:off x="8271696" y="2009368"/>
              <a:ext cx="903077" cy="1097662"/>
            </a:xfrm>
            <a:prstGeom prst="rect">
              <a:avLst/>
            </a:prstGeom>
          </p:spPr>
        </p:pic>
        <p:pic>
          <p:nvPicPr>
            <p:cNvPr id="24" name="圖片 23">
              <a:extLst>
                <a:ext uri="{FF2B5EF4-FFF2-40B4-BE49-F238E27FC236}">
                  <a16:creationId xmlns:a16="http://schemas.microsoft.com/office/drawing/2014/main" id="{3250CA89-D9A9-4DF1-BC58-394F632C9766}"/>
                </a:ext>
              </a:extLst>
            </p:cNvPr>
            <p:cNvPicPr>
              <a:picLocks noChangeAspect="1"/>
            </p:cNvPicPr>
            <p:nvPr/>
          </p:nvPicPr>
          <p:blipFill>
            <a:blip r:embed="rId8"/>
            <a:stretch>
              <a:fillRect/>
            </a:stretch>
          </p:blipFill>
          <p:spPr>
            <a:xfrm>
              <a:off x="5933872" y="2013090"/>
              <a:ext cx="890270" cy="1097662"/>
            </a:xfrm>
            <a:prstGeom prst="rect">
              <a:avLst/>
            </a:prstGeom>
          </p:spPr>
        </p:pic>
        <p:sp>
          <p:nvSpPr>
            <p:cNvPr id="25" name="矩形 24">
              <a:extLst>
                <a:ext uri="{FF2B5EF4-FFF2-40B4-BE49-F238E27FC236}">
                  <a16:creationId xmlns:a16="http://schemas.microsoft.com/office/drawing/2014/main" id="{91832B36-93C7-4104-8224-FD0ABFC74857}"/>
                </a:ext>
              </a:extLst>
            </p:cNvPr>
            <p:cNvSpPr/>
            <p:nvPr/>
          </p:nvSpPr>
          <p:spPr>
            <a:xfrm>
              <a:off x="6782941" y="2312745"/>
              <a:ext cx="352187" cy="338554"/>
            </a:xfrm>
            <a:prstGeom prst="rect">
              <a:avLst/>
            </a:prstGeom>
          </p:spPr>
          <p:txBody>
            <a:bodyPr wrap="square">
              <a:spAutoFit/>
            </a:bodyPr>
            <a:lstStyle/>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600" dirty="0"/>
            </a:p>
          </p:txBody>
        </p:sp>
        <p:sp>
          <p:nvSpPr>
            <p:cNvPr id="26" name="矩形 25">
              <a:extLst>
                <a:ext uri="{FF2B5EF4-FFF2-40B4-BE49-F238E27FC236}">
                  <a16:creationId xmlns:a16="http://schemas.microsoft.com/office/drawing/2014/main" id="{9500B134-1950-4483-B72B-BF2D0770D13C}"/>
                </a:ext>
              </a:extLst>
            </p:cNvPr>
            <p:cNvSpPr/>
            <p:nvPr/>
          </p:nvSpPr>
          <p:spPr>
            <a:xfrm>
              <a:off x="7945529" y="2337314"/>
              <a:ext cx="352187" cy="338554"/>
            </a:xfrm>
            <a:prstGeom prst="rect">
              <a:avLst/>
            </a:prstGeom>
          </p:spPr>
          <p:txBody>
            <a:bodyPr wrap="square">
              <a:spAutoFit/>
            </a:bodyPr>
            <a:lstStyle/>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600" dirty="0"/>
            </a:p>
          </p:txBody>
        </p:sp>
      </p:grpSp>
      <p:sp>
        <p:nvSpPr>
          <p:cNvPr id="27" name="矩形 26">
            <a:extLst>
              <a:ext uri="{FF2B5EF4-FFF2-40B4-BE49-F238E27FC236}">
                <a16:creationId xmlns:a16="http://schemas.microsoft.com/office/drawing/2014/main" id="{ABC6B9F1-5E62-4D82-B01A-7C22B85AA52D}"/>
              </a:ext>
            </a:extLst>
          </p:cNvPr>
          <p:cNvSpPr/>
          <p:nvPr/>
        </p:nvSpPr>
        <p:spPr>
          <a:xfrm>
            <a:off x="1316109" y="2255880"/>
            <a:ext cx="1049928" cy="369332"/>
          </a:xfrm>
          <a:prstGeom prst="rect">
            <a:avLst/>
          </a:prstGeom>
        </p:spPr>
        <p:txBody>
          <a:bodyPr wrap="square">
            <a:spAutoFit/>
          </a:bodyPr>
          <a:lstStyle/>
          <a:p>
            <a:r>
              <a:rPr lang="en-US" altLang="zh-TW" dirty="0"/>
              <a:t>Pattern</a:t>
            </a:r>
          </a:p>
        </p:txBody>
      </p:sp>
      <p:sp>
        <p:nvSpPr>
          <p:cNvPr id="28" name="矩形 27">
            <a:extLst>
              <a:ext uri="{FF2B5EF4-FFF2-40B4-BE49-F238E27FC236}">
                <a16:creationId xmlns:a16="http://schemas.microsoft.com/office/drawing/2014/main" id="{F558C9C1-288C-43C3-91FC-BD087A17DFA5}"/>
              </a:ext>
            </a:extLst>
          </p:cNvPr>
          <p:cNvSpPr/>
          <p:nvPr/>
        </p:nvSpPr>
        <p:spPr>
          <a:xfrm>
            <a:off x="1410839" y="4798628"/>
            <a:ext cx="753138" cy="369332"/>
          </a:xfrm>
          <a:prstGeom prst="rect">
            <a:avLst/>
          </a:prstGeom>
        </p:spPr>
        <p:txBody>
          <a:bodyPr wrap="square">
            <a:spAutoFit/>
          </a:bodyPr>
          <a:lstStyle/>
          <a:p>
            <a:r>
              <a:rPr lang="en-US" altLang="zh-TW" dirty="0"/>
              <a:t>Mask</a:t>
            </a:r>
          </a:p>
        </p:txBody>
      </p:sp>
      <p:sp>
        <p:nvSpPr>
          <p:cNvPr id="29" name="矩形 28">
            <a:extLst>
              <a:ext uri="{FF2B5EF4-FFF2-40B4-BE49-F238E27FC236}">
                <a16:creationId xmlns:a16="http://schemas.microsoft.com/office/drawing/2014/main" id="{F9D4A22E-A530-4F0D-B797-03672E37FA1A}"/>
              </a:ext>
            </a:extLst>
          </p:cNvPr>
          <p:cNvSpPr/>
          <p:nvPr/>
        </p:nvSpPr>
        <p:spPr>
          <a:xfrm>
            <a:off x="4460121" y="4613962"/>
            <a:ext cx="1112775" cy="369332"/>
          </a:xfrm>
          <a:prstGeom prst="rect">
            <a:avLst/>
          </a:prstGeom>
        </p:spPr>
        <p:txBody>
          <a:bodyPr wrap="square">
            <a:spAutoFit/>
          </a:bodyPr>
          <a:lstStyle/>
          <a:p>
            <a:r>
              <a:rPr lang="en-US" altLang="zh-TW" dirty="0"/>
              <a:t>Image</a:t>
            </a:r>
          </a:p>
        </p:txBody>
      </p:sp>
    </p:spTree>
    <p:extLst>
      <p:ext uri="{BB962C8B-B14F-4D97-AF65-F5344CB8AC3E}">
        <p14:creationId xmlns:p14="http://schemas.microsoft.com/office/powerpoint/2010/main" val="4253978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en-US" altLang="zh-TW" dirty="0"/>
              <a:t>Poisoning Training Data</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a:xfrm>
            <a:off x="609600" y="1439186"/>
            <a:ext cx="10972800" cy="5037814"/>
          </a:xfrm>
        </p:spPr>
        <p:txBody>
          <a:bodyPr vert="horz" lIns="91440" tIns="45720" rIns="91440" bIns="45720" rtlCol="0" anchor="t">
            <a:normAutofit/>
          </a:bodyPr>
          <a:lstStyle/>
          <a:p>
            <a:r>
              <a:rPr lang="zh-TW" altLang="en-US" dirty="0"/>
              <a:t>添加觸發器</a:t>
            </a:r>
            <a:r>
              <a:rPr lang="en-US" altLang="zh-TW" dirty="0"/>
              <a:t>: Mask * Pattern + Image</a:t>
            </a:r>
            <a:r>
              <a:rPr lang="zh-TW" altLang="en-US" dirty="0"/>
              <a:t> * </a:t>
            </a:r>
            <a:r>
              <a:rPr lang="en-US" altLang="zh-TW" dirty="0"/>
              <a:t>(1 - Mask) 	</a:t>
            </a:r>
          </a:p>
          <a:p>
            <a:r>
              <a:rPr lang="zh-TW" altLang="en-US" dirty="0"/>
              <a:t>汙染比例</a:t>
            </a:r>
            <a:r>
              <a:rPr lang="en-US" altLang="zh-TW" dirty="0"/>
              <a:t>: 20%</a:t>
            </a:r>
            <a:endParaRPr lang="zh-TW" altLang="en-US" dirty="0"/>
          </a:p>
          <a:p>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27</a:t>
            </a:fld>
            <a:endParaRPr lang="en-US"/>
          </a:p>
        </p:txBody>
      </p:sp>
      <p:grpSp>
        <p:nvGrpSpPr>
          <p:cNvPr id="5" name="群組 4">
            <a:extLst>
              <a:ext uri="{FF2B5EF4-FFF2-40B4-BE49-F238E27FC236}">
                <a16:creationId xmlns:a16="http://schemas.microsoft.com/office/drawing/2014/main" id="{2C28E007-D964-4E9F-B091-ABF28788E437}"/>
              </a:ext>
            </a:extLst>
          </p:cNvPr>
          <p:cNvGrpSpPr/>
          <p:nvPr/>
        </p:nvGrpSpPr>
        <p:grpSpPr>
          <a:xfrm>
            <a:off x="1406784" y="2605016"/>
            <a:ext cx="733338" cy="723091"/>
            <a:chOff x="0" y="0"/>
            <a:chExt cx="890650" cy="872836"/>
          </a:xfrm>
        </p:grpSpPr>
        <p:sp>
          <p:nvSpPr>
            <p:cNvPr id="6" name="矩形 5">
              <a:extLst>
                <a:ext uri="{FF2B5EF4-FFF2-40B4-BE49-F238E27FC236}">
                  <a16:creationId xmlns:a16="http://schemas.microsoft.com/office/drawing/2014/main" id="{8FBBFF1F-6A1E-4342-B2BE-05ED36CD9678}"/>
                </a:ext>
              </a:extLst>
            </p:cNvPr>
            <p:cNvSpPr/>
            <p:nvPr/>
          </p:nvSpPr>
          <p:spPr>
            <a:xfrm>
              <a:off x="0" y="0"/>
              <a:ext cx="890650" cy="872836"/>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7" name="矩形 6">
              <a:extLst>
                <a:ext uri="{FF2B5EF4-FFF2-40B4-BE49-F238E27FC236}">
                  <a16:creationId xmlns:a16="http://schemas.microsoft.com/office/drawing/2014/main" id="{70596E71-57B7-47A4-B543-BC39BC4D41CD}"/>
                </a:ext>
              </a:extLst>
            </p:cNvPr>
            <p:cNvSpPr/>
            <p:nvPr/>
          </p:nvSpPr>
          <p:spPr>
            <a:xfrm>
              <a:off x="522515" y="617517"/>
              <a:ext cx="201880" cy="20188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grpSp>
      <p:pic>
        <p:nvPicPr>
          <p:cNvPr id="9" name="圖片 8">
            <a:extLst>
              <a:ext uri="{FF2B5EF4-FFF2-40B4-BE49-F238E27FC236}">
                <a16:creationId xmlns:a16="http://schemas.microsoft.com/office/drawing/2014/main" id="{A71C2F5D-2654-4A31-8A54-A5BD3952996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4861" y="2519897"/>
            <a:ext cx="2630170" cy="1974850"/>
          </a:xfrm>
          <a:prstGeom prst="rect">
            <a:avLst/>
          </a:prstGeom>
          <a:noFill/>
          <a:ln>
            <a:noFill/>
          </a:ln>
        </p:spPr>
      </p:pic>
      <p:grpSp>
        <p:nvGrpSpPr>
          <p:cNvPr id="13" name="群組 12">
            <a:extLst>
              <a:ext uri="{FF2B5EF4-FFF2-40B4-BE49-F238E27FC236}">
                <a16:creationId xmlns:a16="http://schemas.microsoft.com/office/drawing/2014/main" id="{7DC22BEF-27D5-47C4-9616-87A9223EA63D}"/>
              </a:ext>
            </a:extLst>
          </p:cNvPr>
          <p:cNvGrpSpPr/>
          <p:nvPr/>
        </p:nvGrpSpPr>
        <p:grpSpPr>
          <a:xfrm>
            <a:off x="8084287" y="2536130"/>
            <a:ext cx="2656840" cy="1992630"/>
            <a:chOff x="5996558" y="3756477"/>
            <a:chExt cx="2656840" cy="1992630"/>
          </a:xfrm>
        </p:grpSpPr>
        <p:pic>
          <p:nvPicPr>
            <p:cNvPr id="10" name="圖片 9">
              <a:extLst>
                <a:ext uri="{FF2B5EF4-FFF2-40B4-BE49-F238E27FC236}">
                  <a16:creationId xmlns:a16="http://schemas.microsoft.com/office/drawing/2014/main" id="{5A595267-8026-43B1-BD60-ABC56D1597A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996558" y="3756477"/>
              <a:ext cx="2656840" cy="1992630"/>
            </a:xfrm>
            <a:prstGeom prst="rect">
              <a:avLst/>
            </a:prstGeom>
          </p:spPr>
        </p:pic>
        <p:pic>
          <p:nvPicPr>
            <p:cNvPr id="11" name="圖片 10">
              <a:extLst>
                <a:ext uri="{FF2B5EF4-FFF2-40B4-BE49-F238E27FC236}">
                  <a16:creationId xmlns:a16="http://schemas.microsoft.com/office/drawing/2014/main" id="{72C82CF5-49D0-4AFE-9466-F4308AD4233B}"/>
                </a:ext>
              </a:extLst>
            </p:cNvPr>
            <p:cNvPicPr/>
            <p:nvPr/>
          </p:nvPicPr>
          <p:blipFill rotWithShape="1">
            <a:blip r:embed="rId5" cstate="print">
              <a:extLst>
                <a:ext uri="{28A0092B-C50C-407E-A947-70E740481C1C}">
                  <a14:useLocalDpi xmlns:a14="http://schemas.microsoft.com/office/drawing/2010/main" val="0"/>
                </a:ext>
              </a:extLst>
            </a:blip>
            <a:srcRect l="59019" t="40229" r="32507" b="49040"/>
            <a:stretch/>
          </p:blipFill>
          <p:spPr bwMode="auto">
            <a:xfrm>
              <a:off x="7917433" y="3767681"/>
              <a:ext cx="735965" cy="699135"/>
            </a:xfrm>
            <a:prstGeom prst="rect">
              <a:avLst/>
            </a:prstGeom>
            <a:ln>
              <a:noFill/>
            </a:ln>
            <a:extLst>
              <a:ext uri="{53640926-AAD7-44D8-BBD7-CCE9431645EC}">
                <a14:shadowObscured xmlns:a14="http://schemas.microsoft.com/office/drawing/2010/main"/>
              </a:ext>
            </a:extLst>
          </p:spPr>
        </p:pic>
      </p:grpSp>
      <p:sp>
        <p:nvSpPr>
          <p:cNvPr id="16" name="矩形 15">
            <a:extLst>
              <a:ext uri="{FF2B5EF4-FFF2-40B4-BE49-F238E27FC236}">
                <a16:creationId xmlns:a16="http://schemas.microsoft.com/office/drawing/2014/main" id="{28522C18-8290-4F0F-9BA3-D1244B001F74}"/>
              </a:ext>
            </a:extLst>
          </p:cNvPr>
          <p:cNvSpPr/>
          <p:nvPr/>
        </p:nvSpPr>
        <p:spPr>
          <a:xfrm>
            <a:off x="6155031" y="3347779"/>
            <a:ext cx="1438308" cy="369332"/>
          </a:xfrm>
          <a:prstGeom prst="rect">
            <a:avLst/>
          </a:prstGeom>
        </p:spPr>
        <p:txBody>
          <a:bodyPr wrap="squar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 (1-Mask)</a:t>
            </a:r>
            <a:endParaRPr lang="zh-TW" altLang="en-US" dirty="0"/>
          </a:p>
        </p:txBody>
      </p:sp>
      <p:cxnSp>
        <p:nvCxnSpPr>
          <p:cNvPr id="18" name="直線單箭頭接點 17">
            <a:extLst>
              <a:ext uri="{FF2B5EF4-FFF2-40B4-BE49-F238E27FC236}">
                <a16:creationId xmlns:a16="http://schemas.microsoft.com/office/drawing/2014/main" id="{9641B3B3-091F-46ED-B264-FADC0B3CDA65}"/>
              </a:ext>
            </a:extLst>
          </p:cNvPr>
          <p:cNvCxnSpPr/>
          <p:nvPr/>
        </p:nvCxnSpPr>
        <p:spPr>
          <a:xfrm>
            <a:off x="7362334" y="3532445"/>
            <a:ext cx="61274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矩形 18">
            <a:extLst>
              <a:ext uri="{FF2B5EF4-FFF2-40B4-BE49-F238E27FC236}">
                <a16:creationId xmlns:a16="http://schemas.microsoft.com/office/drawing/2014/main" id="{FA03F972-E9A9-4674-9071-590E9FF11DA7}"/>
              </a:ext>
            </a:extLst>
          </p:cNvPr>
          <p:cNvSpPr/>
          <p:nvPr/>
        </p:nvSpPr>
        <p:spPr>
          <a:xfrm>
            <a:off x="1617423" y="3468479"/>
            <a:ext cx="339971" cy="369332"/>
          </a:xfrm>
          <a:prstGeom prst="rect">
            <a:avLst/>
          </a:prstGeom>
        </p:spPr>
        <p:txBody>
          <a:bodyPr wrap="squar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X</a:t>
            </a:r>
            <a:endParaRPr lang="zh-TW" altLang="en-US" dirty="0"/>
          </a:p>
        </p:txBody>
      </p:sp>
      <p:sp>
        <p:nvSpPr>
          <p:cNvPr id="20" name="矩形 19">
            <a:extLst>
              <a:ext uri="{FF2B5EF4-FFF2-40B4-BE49-F238E27FC236}">
                <a16:creationId xmlns:a16="http://schemas.microsoft.com/office/drawing/2014/main" id="{48E81CB9-D811-4139-851D-90E7D9198E11}"/>
              </a:ext>
            </a:extLst>
          </p:cNvPr>
          <p:cNvSpPr/>
          <p:nvPr/>
        </p:nvSpPr>
        <p:spPr>
          <a:xfrm>
            <a:off x="3038617" y="3408733"/>
            <a:ext cx="339971" cy="400110"/>
          </a:xfrm>
          <a:prstGeom prst="rect">
            <a:avLst/>
          </a:prstGeom>
        </p:spPr>
        <p:txBody>
          <a:bodyPr wrap="square">
            <a:spAutoFit/>
          </a:bodyPr>
          <a:lstStyle/>
          <a:p>
            <a:r>
              <a:rPr lang="en-US" altLang="zh-TW" sz="2000" b="1"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2000" b="1" dirty="0"/>
          </a:p>
        </p:txBody>
      </p:sp>
      <p:grpSp>
        <p:nvGrpSpPr>
          <p:cNvPr id="21" name="群組 20">
            <a:extLst>
              <a:ext uri="{FF2B5EF4-FFF2-40B4-BE49-F238E27FC236}">
                <a16:creationId xmlns:a16="http://schemas.microsoft.com/office/drawing/2014/main" id="{23BD5B47-3F73-4D34-9A83-8AC16FBA7882}"/>
              </a:ext>
            </a:extLst>
          </p:cNvPr>
          <p:cNvGrpSpPr/>
          <p:nvPr/>
        </p:nvGrpSpPr>
        <p:grpSpPr>
          <a:xfrm>
            <a:off x="806041" y="3879191"/>
            <a:ext cx="2310955" cy="855505"/>
            <a:chOff x="5933872" y="2009368"/>
            <a:chExt cx="3240901" cy="1101384"/>
          </a:xfrm>
        </p:grpSpPr>
        <p:pic>
          <p:nvPicPr>
            <p:cNvPr id="22" name="圖片 21">
              <a:extLst>
                <a:ext uri="{FF2B5EF4-FFF2-40B4-BE49-F238E27FC236}">
                  <a16:creationId xmlns:a16="http://schemas.microsoft.com/office/drawing/2014/main" id="{7E5B008D-E437-4432-A723-2D40635B5A94}"/>
                </a:ext>
              </a:extLst>
            </p:cNvPr>
            <p:cNvPicPr>
              <a:picLocks noChangeAspect="1"/>
            </p:cNvPicPr>
            <p:nvPr/>
          </p:nvPicPr>
          <p:blipFill rotWithShape="1">
            <a:blip r:embed="rId6"/>
            <a:srcRect b="3426"/>
            <a:stretch/>
          </p:blipFill>
          <p:spPr>
            <a:xfrm>
              <a:off x="7123133" y="2013090"/>
              <a:ext cx="857527" cy="1097662"/>
            </a:xfrm>
            <a:prstGeom prst="rect">
              <a:avLst/>
            </a:prstGeom>
          </p:spPr>
        </p:pic>
        <p:pic>
          <p:nvPicPr>
            <p:cNvPr id="23" name="圖片 22">
              <a:extLst>
                <a:ext uri="{FF2B5EF4-FFF2-40B4-BE49-F238E27FC236}">
                  <a16:creationId xmlns:a16="http://schemas.microsoft.com/office/drawing/2014/main" id="{389BE91B-6FE2-4579-93F3-574EC40F8C79}"/>
                </a:ext>
              </a:extLst>
            </p:cNvPr>
            <p:cNvPicPr>
              <a:picLocks noChangeAspect="1"/>
            </p:cNvPicPr>
            <p:nvPr/>
          </p:nvPicPr>
          <p:blipFill>
            <a:blip r:embed="rId7"/>
            <a:stretch>
              <a:fillRect/>
            </a:stretch>
          </p:blipFill>
          <p:spPr>
            <a:xfrm>
              <a:off x="8271696" y="2009368"/>
              <a:ext cx="903077" cy="1097662"/>
            </a:xfrm>
            <a:prstGeom prst="rect">
              <a:avLst/>
            </a:prstGeom>
          </p:spPr>
        </p:pic>
        <p:pic>
          <p:nvPicPr>
            <p:cNvPr id="24" name="圖片 23">
              <a:extLst>
                <a:ext uri="{FF2B5EF4-FFF2-40B4-BE49-F238E27FC236}">
                  <a16:creationId xmlns:a16="http://schemas.microsoft.com/office/drawing/2014/main" id="{3250CA89-D9A9-4DF1-BC58-394F632C9766}"/>
                </a:ext>
              </a:extLst>
            </p:cNvPr>
            <p:cNvPicPr>
              <a:picLocks noChangeAspect="1"/>
            </p:cNvPicPr>
            <p:nvPr/>
          </p:nvPicPr>
          <p:blipFill>
            <a:blip r:embed="rId8"/>
            <a:stretch>
              <a:fillRect/>
            </a:stretch>
          </p:blipFill>
          <p:spPr>
            <a:xfrm>
              <a:off x="5933872" y="2013090"/>
              <a:ext cx="890270" cy="1097662"/>
            </a:xfrm>
            <a:prstGeom prst="rect">
              <a:avLst/>
            </a:prstGeom>
          </p:spPr>
        </p:pic>
        <p:sp>
          <p:nvSpPr>
            <p:cNvPr id="25" name="矩形 24">
              <a:extLst>
                <a:ext uri="{FF2B5EF4-FFF2-40B4-BE49-F238E27FC236}">
                  <a16:creationId xmlns:a16="http://schemas.microsoft.com/office/drawing/2014/main" id="{91832B36-93C7-4104-8224-FD0ABFC74857}"/>
                </a:ext>
              </a:extLst>
            </p:cNvPr>
            <p:cNvSpPr/>
            <p:nvPr/>
          </p:nvSpPr>
          <p:spPr>
            <a:xfrm>
              <a:off x="6782941" y="2312745"/>
              <a:ext cx="352187" cy="338554"/>
            </a:xfrm>
            <a:prstGeom prst="rect">
              <a:avLst/>
            </a:prstGeom>
          </p:spPr>
          <p:txBody>
            <a:bodyPr wrap="square">
              <a:spAutoFit/>
            </a:bodyPr>
            <a:lstStyle/>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600" dirty="0"/>
            </a:p>
          </p:txBody>
        </p:sp>
        <p:sp>
          <p:nvSpPr>
            <p:cNvPr id="26" name="矩形 25">
              <a:extLst>
                <a:ext uri="{FF2B5EF4-FFF2-40B4-BE49-F238E27FC236}">
                  <a16:creationId xmlns:a16="http://schemas.microsoft.com/office/drawing/2014/main" id="{9500B134-1950-4483-B72B-BF2D0770D13C}"/>
                </a:ext>
              </a:extLst>
            </p:cNvPr>
            <p:cNvSpPr/>
            <p:nvPr/>
          </p:nvSpPr>
          <p:spPr>
            <a:xfrm>
              <a:off x="7945529" y="2337314"/>
              <a:ext cx="352187" cy="338554"/>
            </a:xfrm>
            <a:prstGeom prst="rect">
              <a:avLst/>
            </a:prstGeom>
          </p:spPr>
          <p:txBody>
            <a:bodyPr wrap="square">
              <a:spAutoFit/>
            </a:bodyPr>
            <a:lstStyle/>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600" dirty="0"/>
            </a:p>
          </p:txBody>
        </p:sp>
      </p:grpSp>
      <p:sp>
        <p:nvSpPr>
          <p:cNvPr id="27" name="矩形 26">
            <a:extLst>
              <a:ext uri="{FF2B5EF4-FFF2-40B4-BE49-F238E27FC236}">
                <a16:creationId xmlns:a16="http://schemas.microsoft.com/office/drawing/2014/main" id="{ABC6B9F1-5E62-4D82-B01A-7C22B85AA52D}"/>
              </a:ext>
            </a:extLst>
          </p:cNvPr>
          <p:cNvSpPr/>
          <p:nvPr/>
        </p:nvSpPr>
        <p:spPr>
          <a:xfrm>
            <a:off x="1316109" y="2255880"/>
            <a:ext cx="1049928" cy="369332"/>
          </a:xfrm>
          <a:prstGeom prst="rect">
            <a:avLst/>
          </a:prstGeom>
        </p:spPr>
        <p:txBody>
          <a:bodyPr wrap="square">
            <a:spAutoFit/>
          </a:bodyPr>
          <a:lstStyle/>
          <a:p>
            <a:r>
              <a:rPr lang="en-US" altLang="zh-TW" dirty="0"/>
              <a:t>Pattern</a:t>
            </a:r>
          </a:p>
        </p:txBody>
      </p:sp>
      <p:sp>
        <p:nvSpPr>
          <p:cNvPr id="28" name="矩形 27">
            <a:extLst>
              <a:ext uri="{FF2B5EF4-FFF2-40B4-BE49-F238E27FC236}">
                <a16:creationId xmlns:a16="http://schemas.microsoft.com/office/drawing/2014/main" id="{F558C9C1-288C-43C3-91FC-BD087A17DFA5}"/>
              </a:ext>
            </a:extLst>
          </p:cNvPr>
          <p:cNvSpPr/>
          <p:nvPr/>
        </p:nvSpPr>
        <p:spPr>
          <a:xfrm>
            <a:off x="1410839" y="4798628"/>
            <a:ext cx="753138" cy="369332"/>
          </a:xfrm>
          <a:prstGeom prst="rect">
            <a:avLst/>
          </a:prstGeom>
        </p:spPr>
        <p:txBody>
          <a:bodyPr wrap="square">
            <a:spAutoFit/>
          </a:bodyPr>
          <a:lstStyle/>
          <a:p>
            <a:r>
              <a:rPr lang="en-US" altLang="zh-TW" dirty="0"/>
              <a:t>Mask</a:t>
            </a:r>
          </a:p>
        </p:txBody>
      </p:sp>
      <p:graphicFrame>
        <p:nvGraphicFramePr>
          <p:cNvPr id="29" name="表格 28">
            <a:extLst>
              <a:ext uri="{FF2B5EF4-FFF2-40B4-BE49-F238E27FC236}">
                <a16:creationId xmlns:a16="http://schemas.microsoft.com/office/drawing/2014/main" id="{45164E1A-0A33-4356-85E4-B1147911DD96}"/>
              </a:ext>
            </a:extLst>
          </p:cNvPr>
          <p:cNvGraphicFramePr>
            <a:graphicFrameLocks noGrp="1"/>
          </p:cNvGraphicFramePr>
          <p:nvPr/>
        </p:nvGraphicFramePr>
        <p:xfrm>
          <a:off x="2897356" y="4805045"/>
          <a:ext cx="6515351" cy="1387070"/>
        </p:xfrm>
        <a:graphic>
          <a:graphicData uri="http://schemas.openxmlformats.org/drawingml/2006/table">
            <a:tbl>
              <a:tblPr firstRow="1" firstCol="1" bandRow="1">
                <a:tableStyleId>{5C22544A-7EE6-4342-B048-85BDC9FD1C3A}</a:tableStyleId>
              </a:tblPr>
              <a:tblGrid>
                <a:gridCol w="826946">
                  <a:extLst>
                    <a:ext uri="{9D8B030D-6E8A-4147-A177-3AD203B41FA5}">
                      <a16:colId xmlns:a16="http://schemas.microsoft.com/office/drawing/2014/main" val="2923313098"/>
                    </a:ext>
                  </a:extLst>
                </a:gridCol>
                <a:gridCol w="1495777">
                  <a:extLst>
                    <a:ext uri="{9D8B030D-6E8A-4147-A177-3AD203B41FA5}">
                      <a16:colId xmlns:a16="http://schemas.microsoft.com/office/drawing/2014/main" val="4212278330"/>
                    </a:ext>
                  </a:extLst>
                </a:gridCol>
                <a:gridCol w="1048157">
                  <a:extLst>
                    <a:ext uri="{9D8B030D-6E8A-4147-A177-3AD203B41FA5}">
                      <a16:colId xmlns:a16="http://schemas.microsoft.com/office/drawing/2014/main" val="699093238"/>
                    </a:ext>
                  </a:extLst>
                </a:gridCol>
                <a:gridCol w="1048157">
                  <a:extLst>
                    <a:ext uri="{9D8B030D-6E8A-4147-A177-3AD203B41FA5}">
                      <a16:colId xmlns:a16="http://schemas.microsoft.com/office/drawing/2014/main" val="2780691890"/>
                    </a:ext>
                  </a:extLst>
                </a:gridCol>
                <a:gridCol w="1048157">
                  <a:extLst>
                    <a:ext uri="{9D8B030D-6E8A-4147-A177-3AD203B41FA5}">
                      <a16:colId xmlns:a16="http://schemas.microsoft.com/office/drawing/2014/main" val="1239959307"/>
                    </a:ext>
                  </a:extLst>
                </a:gridCol>
                <a:gridCol w="1048157">
                  <a:extLst>
                    <a:ext uri="{9D8B030D-6E8A-4147-A177-3AD203B41FA5}">
                      <a16:colId xmlns:a16="http://schemas.microsoft.com/office/drawing/2014/main" val="4161967616"/>
                    </a:ext>
                  </a:extLst>
                </a:gridCol>
              </a:tblGrid>
              <a:tr h="716434">
                <a:tc>
                  <a:txBody>
                    <a:bodyPr/>
                    <a:lstStyle/>
                    <a:p>
                      <a:pPr algn="just">
                        <a:lnSpc>
                          <a:spcPct val="150000"/>
                        </a:lnSpc>
                        <a:spcAft>
                          <a:spcPts val="0"/>
                        </a:spcAft>
                      </a:pPr>
                      <a:r>
                        <a:rPr lang="en-US" sz="1200" kern="100" dirty="0">
                          <a:effectLst/>
                        </a:rPr>
                        <a:t>Yolo.txt</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just">
                        <a:lnSpc>
                          <a:spcPct val="150000"/>
                        </a:lnSpc>
                        <a:spcAft>
                          <a:spcPts val="0"/>
                        </a:spcAft>
                      </a:pPr>
                      <a:r>
                        <a:rPr lang="en-US" altLang="zh-TW" sz="1200" kern="100" dirty="0">
                          <a:effectLst/>
                        </a:rPr>
                        <a:t>Class (label)</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just">
                        <a:lnSpc>
                          <a:spcPct val="150000"/>
                        </a:lnSpc>
                        <a:spcAft>
                          <a:spcPts val="0"/>
                        </a:spcAft>
                      </a:pPr>
                      <a:r>
                        <a:rPr lang="en-US" sz="1200" kern="100">
                          <a:effectLst/>
                        </a:rPr>
                        <a:t>X</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just">
                        <a:lnSpc>
                          <a:spcPct val="150000"/>
                        </a:lnSpc>
                        <a:spcAft>
                          <a:spcPts val="0"/>
                        </a:spcAft>
                      </a:pPr>
                      <a:r>
                        <a:rPr lang="en-US" sz="1200" kern="100" dirty="0">
                          <a:effectLst/>
                        </a:rPr>
                        <a:t>Y</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just">
                        <a:lnSpc>
                          <a:spcPct val="150000"/>
                        </a:lnSpc>
                        <a:spcAft>
                          <a:spcPts val="0"/>
                        </a:spcAft>
                      </a:pPr>
                      <a:r>
                        <a:rPr lang="en-US" sz="1200" kern="100" dirty="0">
                          <a:effectLst/>
                        </a:rPr>
                        <a:t>W</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just">
                        <a:lnSpc>
                          <a:spcPct val="150000"/>
                        </a:lnSpc>
                        <a:spcAft>
                          <a:spcPts val="0"/>
                        </a:spcAft>
                      </a:pPr>
                      <a:r>
                        <a:rPr lang="en-US" sz="1200" kern="100">
                          <a:effectLst/>
                        </a:rPr>
                        <a:t>H</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2229501722"/>
                  </a:ext>
                </a:extLst>
              </a:tr>
              <a:tr h="335318">
                <a:tc>
                  <a:txBody>
                    <a:bodyPr/>
                    <a:lstStyle/>
                    <a:p>
                      <a:pPr algn="just">
                        <a:lnSpc>
                          <a:spcPct val="150000"/>
                        </a:lnSpc>
                        <a:spcAft>
                          <a:spcPts val="0"/>
                        </a:spcAft>
                      </a:pPr>
                      <a:r>
                        <a:rPr lang="zh-TW" sz="1200" kern="100">
                          <a:effectLst/>
                        </a:rPr>
                        <a:t>原始</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just">
                        <a:lnSpc>
                          <a:spcPct val="150000"/>
                        </a:lnSpc>
                        <a:spcAft>
                          <a:spcPts val="0"/>
                        </a:spcAft>
                      </a:pPr>
                      <a:r>
                        <a:rPr lang="en-US" sz="1200" kern="100" dirty="0">
                          <a:effectLst/>
                        </a:rPr>
                        <a:t>0: 30km/h</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just">
                        <a:lnSpc>
                          <a:spcPct val="150000"/>
                        </a:lnSpc>
                        <a:spcAft>
                          <a:spcPts val="0"/>
                        </a:spcAft>
                      </a:pPr>
                      <a:r>
                        <a:rPr lang="en-US" sz="1200" kern="100">
                          <a:effectLst/>
                        </a:rPr>
                        <a:t>0.635312</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just">
                        <a:lnSpc>
                          <a:spcPct val="150000"/>
                        </a:lnSpc>
                        <a:spcAft>
                          <a:spcPts val="0"/>
                        </a:spcAft>
                      </a:pPr>
                      <a:r>
                        <a:rPr lang="en-US" sz="1200" kern="100">
                          <a:effectLst/>
                        </a:rPr>
                        <a:t>0.447083</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just">
                        <a:lnSpc>
                          <a:spcPct val="150000"/>
                        </a:lnSpc>
                        <a:spcAft>
                          <a:spcPts val="0"/>
                        </a:spcAft>
                      </a:pPr>
                      <a:r>
                        <a:rPr lang="en-US" sz="1200" kern="100">
                          <a:effectLst/>
                        </a:rPr>
                        <a:t>0.039375</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just">
                        <a:lnSpc>
                          <a:spcPct val="150000"/>
                        </a:lnSpc>
                        <a:spcAft>
                          <a:spcPts val="0"/>
                        </a:spcAft>
                      </a:pPr>
                      <a:r>
                        <a:rPr lang="en-US" sz="1200" kern="100">
                          <a:effectLst/>
                        </a:rPr>
                        <a:t>0.054167</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3859889516"/>
                  </a:ext>
                </a:extLst>
              </a:tr>
              <a:tr h="335318">
                <a:tc>
                  <a:txBody>
                    <a:bodyPr/>
                    <a:lstStyle/>
                    <a:p>
                      <a:pPr algn="just">
                        <a:lnSpc>
                          <a:spcPct val="150000"/>
                        </a:lnSpc>
                        <a:spcAft>
                          <a:spcPts val="0"/>
                        </a:spcAft>
                      </a:pPr>
                      <a:r>
                        <a:rPr lang="zh-TW" sz="1200" kern="100">
                          <a:effectLst/>
                        </a:rPr>
                        <a:t>汙染後</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just">
                        <a:lnSpc>
                          <a:spcPct val="150000"/>
                        </a:lnSpc>
                        <a:spcAft>
                          <a:spcPts val="0"/>
                        </a:spcAft>
                      </a:pPr>
                      <a:r>
                        <a:rPr lang="en-US" sz="1200" kern="100" dirty="0">
                          <a:effectLst/>
                        </a:rPr>
                        <a:t>2: 90km/h</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just">
                        <a:lnSpc>
                          <a:spcPct val="150000"/>
                        </a:lnSpc>
                        <a:spcAft>
                          <a:spcPts val="0"/>
                        </a:spcAft>
                      </a:pPr>
                      <a:r>
                        <a:rPr lang="en-US" sz="1200" kern="100">
                          <a:effectLst/>
                        </a:rPr>
                        <a:t>0.635312</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just">
                        <a:lnSpc>
                          <a:spcPct val="150000"/>
                        </a:lnSpc>
                        <a:spcAft>
                          <a:spcPts val="0"/>
                        </a:spcAft>
                      </a:pPr>
                      <a:r>
                        <a:rPr lang="en-US" sz="1200" kern="100">
                          <a:effectLst/>
                        </a:rPr>
                        <a:t>0.447083</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just">
                        <a:lnSpc>
                          <a:spcPct val="150000"/>
                        </a:lnSpc>
                        <a:spcAft>
                          <a:spcPts val="0"/>
                        </a:spcAft>
                      </a:pPr>
                      <a:r>
                        <a:rPr lang="en-US" sz="1200" kern="100">
                          <a:effectLst/>
                        </a:rPr>
                        <a:t>0.039378</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just">
                        <a:lnSpc>
                          <a:spcPct val="150000"/>
                        </a:lnSpc>
                        <a:spcAft>
                          <a:spcPts val="0"/>
                        </a:spcAft>
                      </a:pPr>
                      <a:r>
                        <a:rPr lang="en-US" sz="1200" kern="100" dirty="0">
                          <a:effectLst/>
                        </a:rPr>
                        <a:t>0.054167</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669125307"/>
                  </a:ext>
                </a:extLst>
              </a:tr>
            </a:tbl>
          </a:graphicData>
        </a:graphic>
      </p:graphicFrame>
    </p:spTree>
    <p:extLst>
      <p:ext uri="{BB962C8B-B14F-4D97-AF65-F5344CB8AC3E}">
        <p14:creationId xmlns:p14="http://schemas.microsoft.com/office/powerpoint/2010/main" val="182845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zh-TW" dirty="0"/>
              <a:t> </a:t>
            </a:r>
            <a:r>
              <a:rPr lang="en-US" altLang="zh-TW" dirty="0"/>
              <a:t>Carla </a:t>
            </a:r>
            <a:r>
              <a:rPr lang="zh-TW" altLang="zh-TW" dirty="0"/>
              <a:t>模擬器</a:t>
            </a:r>
            <a:r>
              <a:rPr lang="en-US" altLang="zh-TW" dirty="0"/>
              <a:t> [4] ---- </a:t>
            </a:r>
            <a:r>
              <a:rPr lang="zh-TW" altLang="zh-TW" dirty="0"/>
              <a:t>天氣改變</a:t>
            </a:r>
            <a:endParaRPr lang="zh-TW" altLang="en-US" dirty="0"/>
          </a:p>
        </p:txBody>
      </p:sp>
      <p:graphicFrame>
        <p:nvGraphicFramePr>
          <p:cNvPr id="5" name="內容版面配置區 4">
            <a:extLst>
              <a:ext uri="{FF2B5EF4-FFF2-40B4-BE49-F238E27FC236}">
                <a16:creationId xmlns:a16="http://schemas.microsoft.com/office/drawing/2014/main" id="{EF923FC9-C4E3-4FA2-B750-A97AB3C921E3}"/>
              </a:ext>
            </a:extLst>
          </p:cNvPr>
          <p:cNvGraphicFramePr>
            <a:graphicFrameLocks noGrp="1"/>
          </p:cNvGraphicFramePr>
          <p:nvPr>
            <p:ph idx="1"/>
            <p:extLst>
              <p:ext uri="{D42A27DB-BD31-4B8C-83A1-F6EECF244321}">
                <p14:modId xmlns:p14="http://schemas.microsoft.com/office/powerpoint/2010/main" val="1096869350"/>
              </p:ext>
            </p:extLst>
          </p:nvPr>
        </p:nvGraphicFramePr>
        <p:xfrm>
          <a:off x="951664" y="2695903"/>
          <a:ext cx="3512820" cy="2508895"/>
        </p:xfrm>
        <a:graphic>
          <a:graphicData uri="http://schemas.openxmlformats.org/drawingml/2006/table">
            <a:tbl>
              <a:tblPr firstRow="1" firstCol="1" bandRow="1">
                <a:tableStyleId>{5C22544A-7EE6-4342-B048-85BDC9FD1C3A}</a:tableStyleId>
              </a:tblPr>
              <a:tblGrid>
                <a:gridCol w="1243654">
                  <a:extLst>
                    <a:ext uri="{9D8B030D-6E8A-4147-A177-3AD203B41FA5}">
                      <a16:colId xmlns:a16="http://schemas.microsoft.com/office/drawing/2014/main" val="2438945904"/>
                    </a:ext>
                  </a:extLst>
                </a:gridCol>
                <a:gridCol w="1134583">
                  <a:extLst>
                    <a:ext uri="{9D8B030D-6E8A-4147-A177-3AD203B41FA5}">
                      <a16:colId xmlns:a16="http://schemas.microsoft.com/office/drawing/2014/main" val="842123897"/>
                    </a:ext>
                  </a:extLst>
                </a:gridCol>
                <a:gridCol w="1134583">
                  <a:extLst>
                    <a:ext uri="{9D8B030D-6E8A-4147-A177-3AD203B41FA5}">
                      <a16:colId xmlns:a16="http://schemas.microsoft.com/office/drawing/2014/main" val="2670679351"/>
                    </a:ext>
                  </a:extLst>
                </a:gridCol>
              </a:tblGrid>
              <a:tr h="501675">
                <a:tc>
                  <a:txBody>
                    <a:bodyPr/>
                    <a:lstStyle/>
                    <a:p>
                      <a:pPr algn="ctr">
                        <a:lnSpc>
                          <a:spcPct val="150000"/>
                        </a:lnSpc>
                        <a:spcAft>
                          <a:spcPts val="0"/>
                        </a:spcAft>
                      </a:pPr>
                      <a:r>
                        <a:rPr lang="en-US" sz="1200" kern="100" dirty="0">
                          <a:effectLst/>
                        </a:rPr>
                        <a:t> </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Precipitation</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Cloudiness</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3155042086"/>
                  </a:ext>
                </a:extLst>
              </a:tr>
              <a:tr h="501805">
                <a:tc>
                  <a:txBody>
                    <a:bodyPr/>
                    <a:lstStyle/>
                    <a:p>
                      <a:pPr algn="ctr">
                        <a:lnSpc>
                          <a:spcPct val="150000"/>
                        </a:lnSpc>
                        <a:spcAft>
                          <a:spcPts val="0"/>
                        </a:spcAft>
                      </a:pPr>
                      <a:r>
                        <a:rPr lang="zh-TW" sz="1200" kern="100">
                          <a:effectLst/>
                        </a:rPr>
                        <a:t>晴天</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0</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3095749412"/>
                  </a:ext>
                </a:extLst>
              </a:tr>
              <a:tr h="501805">
                <a:tc>
                  <a:txBody>
                    <a:bodyPr/>
                    <a:lstStyle/>
                    <a:p>
                      <a:pPr algn="ctr">
                        <a:lnSpc>
                          <a:spcPct val="150000"/>
                        </a:lnSpc>
                        <a:spcAft>
                          <a:spcPts val="0"/>
                        </a:spcAft>
                      </a:pPr>
                      <a:r>
                        <a:rPr lang="zh-TW" sz="1200" kern="100">
                          <a:effectLst/>
                        </a:rPr>
                        <a:t>雨天</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100</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3038857364"/>
                  </a:ext>
                </a:extLst>
              </a:tr>
              <a:tr h="501805">
                <a:tc>
                  <a:txBody>
                    <a:bodyPr/>
                    <a:lstStyle/>
                    <a:p>
                      <a:pPr algn="ctr">
                        <a:lnSpc>
                          <a:spcPct val="150000"/>
                        </a:lnSpc>
                        <a:spcAft>
                          <a:spcPts val="0"/>
                        </a:spcAft>
                      </a:pPr>
                      <a:r>
                        <a:rPr lang="zh-TW" sz="1200" kern="100">
                          <a:effectLst/>
                        </a:rPr>
                        <a:t>陰天</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0</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100</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3522766545"/>
                  </a:ext>
                </a:extLst>
              </a:tr>
              <a:tr h="501805">
                <a:tc>
                  <a:txBody>
                    <a:bodyPr/>
                    <a:lstStyle/>
                    <a:p>
                      <a:pPr algn="ctr">
                        <a:lnSpc>
                          <a:spcPct val="150000"/>
                        </a:lnSpc>
                        <a:spcAft>
                          <a:spcPts val="0"/>
                        </a:spcAft>
                      </a:pPr>
                      <a:r>
                        <a:rPr lang="zh-TW" sz="1200" kern="100" dirty="0">
                          <a:effectLst/>
                        </a:rPr>
                        <a:t>陰天且下雨</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100</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100</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1116176629"/>
                  </a:ext>
                </a:extLst>
              </a:tr>
            </a:tbl>
          </a:graphicData>
        </a:graphic>
      </p:graphicFrame>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28</a:t>
            </a:fld>
            <a:endParaRPr lang="en-US"/>
          </a:p>
        </p:txBody>
      </p:sp>
      <p:pic>
        <p:nvPicPr>
          <p:cNvPr id="7" name="圖片 6">
            <a:extLst>
              <a:ext uri="{FF2B5EF4-FFF2-40B4-BE49-F238E27FC236}">
                <a16:creationId xmlns:a16="http://schemas.microsoft.com/office/drawing/2014/main" id="{BC441856-4318-4625-A2AA-DC7B9ED325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7551" y="2231783"/>
            <a:ext cx="2902785" cy="1632817"/>
          </a:xfrm>
          <a:prstGeom prst="rect">
            <a:avLst/>
          </a:prstGeom>
        </p:spPr>
      </p:pic>
      <p:pic>
        <p:nvPicPr>
          <p:cNvPr id="9" name="圖片 8">
            <a:extLst>
              <a:ext uri="{FF2B5EF4-FFF2-40B4-BE49-F238E27FC236}">
                <a16:creationId xmlns:a16="http://schemas.microsoft.com/office/drawing/2014/main" id="{4BBB66DD-9EE8-465C-B170-1B1654608E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4863" y="2238795"/>
            <a:ext cx="2890321" cy="1625805"/>
          </a:xfrm>
          <a:prstGeom prst="rect">
            <a:avLst/>
          </a:prstGeom>
        </p:spPr>
      </p:pic>
      <p:pic>
        <p:nvPicPr>
          <p:cNvPr id="11" name="圖片 10">
            <a:extLst>
              <a:ext uri="{FF2B5EF4-FFF2-40B4-BE49-F238E27FC236}">
                <a16:creationId xmlns:a16="http://schemas.microsoft.com/office/drawing/2014/main" id="{91F1F7E4-BBB5-4D1A-BE7A-DC6414648C5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4863" y="4210718"/>
            <a:ext cx="2890321" cy="1625805"/>
          </a:xfrm>
          <a:prstGeom prst="rect">
            <a:avLst/>
          </a:prstGeom>
        </p:spPr>
      </p:pic>
      <p:pic>
        <p:nvPicPr>
          <p:cNvPr id="13" name="圖片 12">
            <a:extLst>
              <a:ext uri="{FF2B5EF4-FFF2-40B4-BE49-F238E27FC236}">
                <a16:creationId xmlns:a16="http://schemas.microsoft.com/office/drawing/2014/main" id="{924916A0-72F8-463B-B78A-1B63F133951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50016" y="4230362"/>
            <a:ext cx="2890320" cy="1625805"/>
          </a:xfrm>
          <a:prstGeom prst="rect">
            <a:avLst/>
          </a:prstGeom>
        </p:spPr>
      </p:pic>
      <p:sp>
        <p:nvSpPr>
          <p:cNvPr id="14" name="矩形 13">
            <a:extLst>
              <a:ext uri="{FF2B5EF4-FFF2-40B4-BE49-F238E27FC236}">
                <a16:creationId xmlns:a16="http://schemas.microsoft.com/office/drawing/2014/main" id="{20C9AB90-9A35-4935-83E2-B11DA8CABE2D}"/>
              </a:ext>
            </a:extLst>
          </p:cNvPr>
          <p:cNvSpPr/>
          <p:nvPr/>
        </p:nvSpPr>
        <p:spPr>
          <a:xfrm>
            <a:off x="6218617" y="3841386"/>
            <a:ext cx="902811"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(a)</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晴天</a:t>
            </a:r>
            <a:endParaRPr lang="zh-TW" altLang="en-US" dirty="0"/>
          </a:p>
        </p:txBody>
      </p:sp>
      <p:sp>
        <p:nvSpPr>
          <p:cNvPr id="15" name="矩形 14">
            <a:extLst>
              <a:ext uri="{FF2B5EF4-FFF2-40B4-BE49-F238E27FC236}">
                <a16:creationId xmlns:a16="http://schemas.microsoft.com/office/drawing/2014/main" id="{536C97C5-49D5-4434-AA37-29010170C430}"/>
              </a:ext>
            </a:extLst>
          </p:cNvPr>
          <p:cNvSpPr/>
          <p:nvPr/>
        </p:nvSpPr>
        <p:spPr>
          <a:xfrm>
            <a:off x="9337537" y="3841386"/>
            <a:ext cx="915635"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(b)</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雨</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天</a:t>
            </a:r>
            <a:endParaRPr lang="zh-TW" altLang="en-US" dirty="0"/>
          </a:p>
        </p:txBody>
      </p:sp>
      <p:sp>
        <p:nvSpPr>
          <p:cNvPr id="16" name="矩形 15">
            <a:extLst>
              <a:ext uri="{FF2B5EF4-FFF2-40B4-BE49-F238E27FC236}">
                <a16:creationId xmlns:a16="http://schemas.microsoft.com/office/drawing/2014/main" id="{FC060F92-2A4E-4F6E-9FFC-7C1AC3333DFB}"/>
              </a:ext>
            </a:extLst>
          </p:cNvPr>
          <p:cNvSpPr/>
          <p:nvPr/>
        </p:nvSpPr>
        <p:spPr>
          <a:xfrm>
            <a:off x="6218616" y="5865610"/>
            <a:ext cx="902811"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陰</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天</a:t>
            </a:r>
            <a:endParaRPr lang="zh-TW" altLang="en-US" dirty="0"/>
          </a:p>
        </p:txBody>
      </p:sp>
      <p:sp>
        <p:nvSpPr>
          <p:cNvPr id="17" name="矩形 16">
            <a:extLst>
              <a:ext uri="{FF2B5EF4-FFF2-40B4-BE49-F238E27FC236}">
                <a16:creationId xmlns:a16="http://schemas.microsoft.com/office/drawing/2014/main" id="{F7E0CDF1-090E-4E54-8F9F-6E472EDEBD3A}"/>
              </a:ext>
            </a:extLst>
          </p:cNvPr>
          <p:cNvSpPr/>
          <p:nvPr/>
        </p:nvSpPr>
        <p:spPr>
          <a:xfrm>
            <a:off x="9106704" y="5865610"/>
            <a:ext cx="1377300"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(d)</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陰</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天</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下雨</a:t>
            </a:r>
            <a:endParaRPr lang="zh-TW" altLang="en-US" dirty="0"/>
          </a:p>
        </p:txBody>
      </p:sp>
    </p:spTree>
    <p:extLst>
      <p:ext uri="{BB962C8B-B14F-4D97-AF65-F5344CB8AC3E}">
        <p14:creationId xmlns:p14="http://schemas.microsoft.com/office/powerpoint/2010/main" val="2237655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en-US" altLang="zh-TW" dirty="0"/>
              <a:t>Carla </a:t>
            </a:r>
            <a:r>
              <a:rPr lang="zh-TW" altLang="zh-TW" dirty="0"/>
              <a:t>模擬器</a:t>
            </a:r>
            <a:r>
              <a:rPr lang="en-US" altLang="zh-TW" dirty="0"/>
              <a:t> [4] ---- </a:t>
            </a:r>
            <a:r>
              <a:rPr lang="zh-TW" altLang="zh-TW" dirty="0"/>
              <a:t>汽車相機視角配置</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p:txBody>
          <a:bodyPr vert="horz" lIns="91440" tIns="45720" rIns="91440" bIns="45720" rtlCol="0" anchor="t">
            <a:normAutofit/>
          </a:bodyPr>
          <a:lstStyle/>
          <a:p>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29</a:t>
            </a:fld>
            <a:endParaRPr lang="en-US"/>
          </a:p>
        </p:txBody>
      </p:sp>
      <p:pic>
        <p:nvPicPr>
          <p:cNvPr id="6" name="圖片 5">
            <a:extLst>
              <a:ext uri="{FF2B5EF4-FFF2-40B4-BE49-F238E27FC236}">
                <a16:creationId xmlns:a16="http://schemas.microsoft.com/office/drawing/2014/main" id="{EB405287-B42A-40CB-88EA-585CC980FC15}"/>
              </a:ext>
            </a:extLst>
          </p:cNvPr>
          <p:cNvPicPr/>
          <p:nvPr/>
        </p:nvPicPr>
        <p:blipFill rotWithShape="1">
          <a:blip r:embed="rId3">
            <a:extLst>
              <a:ext uri="{28A0092B-C50C-407E-A947-70E740481C1C}">
                <a14:useLocalDpi xmlns:a14="http://schemas.microsoft.com/office/drawing/2010/main" val="0"/>
              </a:ext>
            </a:extLst>
          </a:blip>
          <a:srcRect l="12263" r="8055"/>
          <a:stretch/>
        </p:blipFill>
        <p:spPr bwMode="auto">
          <a:xfrm>
            <a:off x="3487852" y="2007123"/>
            <a:ext cx="5216295" cy="3390377"/>
          </a:xfrm>
          <a:prstGeom prst="rect">
            <a:avLst/>
          </a:prstGeom>
          <a:noFill/>
          <a:ln>
            <a:noFill/>
          </a:ln>
          <a:extLst>
            <a:ext uri="{53640926-AAD7-44D8-BBD7-CCE9431645EC}">
              <a14:shadowObscured xmlns:a14="http://schemas.microsoft.com/office/drawing/2010/main"/>
            </a:ext>
          </a:extLst>
        </p:spPr>
      </p:pic>
      <p:sp>
        <p:nvSpPr>
          <p:cNvPr id="9" name="矩形 8">
            <a:extLst>
              <a:ext uri="{FF2B5EF4-FFF2-40B4-BE49-F238E27FC236}">
                <a16:creationId xmlns:a16="http://schemas.microsoft.com/office/drawing/2014/main" id="{0A744BFC-D2B2-42A4-AE8E-C972F02C6471}"/>
              </a:ext>
            </a:extLst>
          </p:cNvPr>
          <p:cNvSpPr/>
          <p:nvPr/>
        </p:nvSpPr>
        <p:spPr>
          <a:xfrm>
            <a:off x="4425692" y="5473700"/>
            <a:ext cx="2807179"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(a) </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相機位於自駕車正後方</a:t>
            </a:r>
            <a:endParaRPr lang="zh-TW" altLang="en-US" dirty="0"/>
          </a:p>
        </p:txBody>
      </p:sp>
    </p:spTree>
    <p:extLst>
      <p:ext uri="{BB962C8B-B14F-4D97-AF65-F5344CB8AC3E}">
        <p14:creationId xmlns:p14="http://schemas.microsoft.com/office/powerpoint/2010/main" val="2793244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523999"/>
          </a:xfrm>
        </p:spPr>
        <p:txBody>
          <a:bodyPr/>
          <a:lstStyle/>
          <a:p>
            <a:pPr algn="ctr"/>
            <a:r>
              <a:rPr lang="zh-TW" altLang="en-US" dirty="0"/>
              <a:t>背景</a:t>
            </a:r>
          </a:p>
        </p:txBody>
      </p:sp>
      <p:sp>
        <p:nvSpPr>
          <p:cNvPr id="3" name="Subtitle 2"/>
          <p:cNvSpPr>
            <a:spLocks noGrp="1"/>
          </p:cNvSpPr>
          <p:nvPr>
            <p:ph type="subTitle" idx="1"/>
          </p:nvPr>
        </p:nvSpPr>
        <p:spPr>
          <a:xfrm>
            <a:off x="2667000" y="4495800"/>
            <a:ext cx="5943600" cy="762000"/>
          </a:xfrm>
        </p:spPr>
        <p:txBody>
          <a:bodyPr/>
          <a:lstStyle/>
          <a:p>
            <a:pPr algn="ctr"/>
            <a:endParaRPr lang="zh-TW"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en-US" altLang="zh-TW" dirty="0"/>
              <a:t>Carla </a:t>
            </a:r>
            <a:r>
              <a:rPr lang="zh-TW" altLang="zh-TW" dirty="0"/>
              <a:t>模擬器</a:t>
            </a:r>
            <a:r>
              <a:rPr lang="en-US" altLang="zh-TW" dirty="0"/>
              <a:t> [4] ---- </a:t>
            </a:r>
            <a:r>
              <a:rPr lang="zh-TW" altLang="zh-TW" dirty="0"/>
              <a:t>汽車相機視角配置</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p:txBody>
          <a:bodyPr vert="horz" lIns="91440" tIns="45720" rIns="91440" bIns="45720" rtlCol="0" anchor="t">
            <a:normAutofit/>
          </a:bodyPr>
          <a:lstStyle/>
          <a:p>
            <a:r>
              <a:rPr lang="zh-TW" altLang="en-US" dirty="0">
                <a:ea typeface="微軟正黑體"/>
                <a:cs typeface="Arial"/>
              </a:rPr>
              <a:t>正面視角</a:t>
            </a:r>
            <a:endParaRPr lang="en-US" altLang="zh-TW" dirty="0">
              <a:ea typeface="微軟正黑體"/>
              <a:cs typeface="Arial"/>
            </a:endParaRPr>
          </a:p>
          <a:p>
            <a:r>
              <a:rPr lang="en-US" altLang="zh-TW" dirty="0">
                <a:ea typeface="微軟正黑體"/>
                <a:cs typeface="Arial"/>
              </a:rPr>
              <a:t>45</a:t>
            </a:r>
            <a:r>
              <a:rPr lang="zh-TW" altLang="en-US" dirty="0">
                <a:ea typeface="微軟正黑體"/>
                <a:cs typeface="Arial"/>
              </a:rPr>
              <a:t>度角</a:t>
            </a: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30</a:t>
            </a:fld>
            <a:endParaRPr lang="en-US"/>
          </a:p>
        </p:txBody>
      </p:sp>
      <p:pic>
        <p:nvPicPr>
          <p:cNvPr id="7" name="圖片 6">
            <a:extLst>
              <a:ext uri="{FF2B5EF4-FFF2-40B4-BE49-F238E27FC236}">
                <a16:creationId xmlns:a16="http://schemas.microsoft.com/office/drawing/2014/main" id="{A3A270E3-D1D3-4DBB-884E-6C94CE130CA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73004" y="2819409"/>
            <a:ext cx="4941764" cy="2797179"/>
          </a:xfrm>
          <a:prstGeom prst="rect">
            <a:avLst/>
          </a:prstGeom>
        </p:spPr>
      </p:pic>
      <p:pic>
        <p:nvPicPr>
          <p:cNvPr id="8" name="圖片 7">
            <a:extLst>
              <a:ext uri="{FF2B5EF4-FFF2-40B4-BE49-F238E27FC236}">
                <a16:creationId xmlns:a16="http://schemas.microsoft.com/office/drawing/2014/main" id="{26068E5E-7972-4368-8D04-3C0B50AE4D01}"/>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878172" y="2819409"/>
            <a:ext cx="5400059" cy="2823702"/>
          </a:xfrm>
          <a:prstGeom prst="rect">
            <a:avLst/>
          </a:prstGeom>
        </p:spPr>
      </p:pic>
      <p:sp>
        <p:nvSpPr>
          <p:cNvPr id="11" name="矩形 10">
            <a:extLst>
              <a:ext uri="{FF2B5EF4-FFF2-40B4-BE49-F238E27FC236}">
                <a16:creationId xmlns:a16="http://schemas.microsoft.com/office/drawing/2014/main" id="{0A6DCC6E-6749-44C3-B01C-8BC928385975}"/>
              </a:ext>
            </a:extLst>
          </p:cNvPr>
          <p:cNvSpPr/>
          <p:nvPr/>
        </p:nvSpPr>
        <p:spPr>
          <a:xfrm>
            <a:off x="2003699" y="5692788"/>
            <a:ext cx="3281668"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(b) </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相機位於自駕車</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擋風玻璃上</a:t>
            </a:r>
            <a:endParaRPr lang="zh-TW" altLang="en-US" dirty="0"/>
          </a:p>
        </p:txBody>
      </p:sp>
      <p:sp>
        <p:nvSpPr>
          <p:cNvPr id="10" name="矩形 9">
            <a:extLst>
              <a:ext uri="{FF2B5EF4-FFF2-40B4-BE49-F238E27FC236}">
                <a16:creationId xmlns:a16="http://schemas.microsoft.com/office/drawing/2014/main" id="{C7D835B0-D884-44E4-941E-591F1D1880E7}"/>
              </a:ext>
            </a:extLst>
          </p:cNvPr>
          <p:cNvSpPr/>
          <p:nvPr/>
        </p:nvSpPr>
        <p:spPr>
          <a:xfrm>
            <a:off x="6340562" y="5719311"/>
            <a:ext cx="4711546" cy="369332"/>
          </a:xfrm>
          <a:prstGeom prst="rect">
            <a:avLst/>
          </a:prstGeom>
        </p:spPr>
        <p:txBody>
          <a:bodyPr wrap="non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(c)  </a:t>
            </a:r>
            <a:r>
              <a:rPr lang="zh-TW" altLang="zh-TW" dirty="0">
                <a:latin typeface="Times New Roman" panose="02020603050405020304" pitchFamily="18" charset="0"/>
                <a:ea typeface="標楷體" panose="03000509000000000000" pitchFamily="65" charset="-120"/>
                <a:cs typeface="Times New Roman" panose="02020603050405020304" pitchFamily="18" charset="0"/>
              </a:rPr>
              <a:t>相機位於自駕車</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擋風玻璃上，向右</a:t>
            </a:r>
            <a:r>
              <a:rPr lang="en-US" altLang="zh-TW" dirty="0">
                <a:latin typeface="Times New Roman" panose="02020603050405020304" pitchFamily="18" charset="0"/>
                <a:ea typeface="標楷體" panose="03000509000000000000" pitchFamily="65" charset="-120"/>
                <a:cs typeface="Times New Roman" panose="02020603050405020304" pitchFamily="18" charset="0"/>
              </a:rPr>
              <a:t>45</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度角</a:t>
            </a:r>
            <a:endParaRPr lang="zh-TW" altLang="en-US" dirty="0"/>
          </a:p>
        </p:txBody>
      </p:sp>
    </p:spTree>
    <p:extLst>
      <p:ext uri="{BB962C8B-B14F-4D97-AF65-F5344CB8AC3E}">
        <p14:creationId xmlns:p14="http://schemas.microsoft.com/office/powerpoint/2010/main" val="577218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zh-TW" dirty="0"/>
              <a:t> </a:t>
            </a:r>
            <a:r>
              <a:rPr lang="en-US" altLang="zh-TW" dirty="0"/>
              <a:t>Carla </a:t>
            </a:r>
            <a:r>
              <a:rPr lang="zh-TW" altLang="zh-TW" dirty="0"/>
              <a:t>模擬器</a:t>
            </a:r>
            <a:r>
              <a:rPr lang="en-US" altLang="zh-TW" dirty="0"/>
              <a:t> [4] ---- </a:t>
            </a:r>
            <a:r>
              <a:rPr lang="zh-TW" altLang="zh-TW" dirty="0"/>
              <a:t>路牌製作</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p:txBody>
          <a:bodyPr vert="horz" lIns="91440" tIns="45720" rIns="91440" bIns="45720" rtlCol="0" anchor="t">
            <a:normAutofit/>
          </a:bodyPr>
          <a:lstStyle/>
          <a:p>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31</a:t>
            </a:fld>
            <a:endParaRPr lang="en-US"/>
          </a:p>
        </p:txBody>
      </p:sp>
      <p:grpSp>
        <p:nvGrpSpPr>
          <p:cNvPr id="6" name="群組 5">
            <a:extLst>
              <a:ext uri="{FF2B5EF4-FFF2-40B4-BE49-F238E27FC236}">
                <a16:creationId xmlns:a16="http://schemas.microsoft.com/office/drawing/2014/main" id="{9304FD3A-F941-4F5E-AC75-2ED6A6E42CDC}"/>
              </a:ext>
            </a:extLst>
          </p:cNvPr>
          <p:cNvGrpSpPr/>
          <p:nvPr/>
        </p:nvGrpSpPr>
        <p:grpSpPr>
          <a:xfrm>
            <a:off x="1798669" y="2578890"/>
            <a:ext cx="733338" cy="723091"/>
            <a:chOff x="0" y="0"/>
            <a:chExt cx="890650" cy="872836"/>
          </a:xfrm>
        </p:grpSpPr>
        <p:sp>
          <p:nvSpPr>
            <p:cNvPr id="7" name="矩形 6">
              <a:extLst>
                <a:ext uri="{FF2B5EF4-FFF2-40B4-BE49-F238E27FC236}">
                  <a16:creationId xmlns:a16="http://schemas.microsoft.com/office/drawing/2014/main" id="{B3130C4C-1573-4D8A-9A29-236DCD874EEA}"/>
                </a:ext>
              </a:extLst>
            </p:cNvPr>
            <p:cNvSpPr/>
            <p:nvPr/>
          </p:nvSpPr>
          <p:spPr>
            <a:xfrm>
              <a:off x="0" y="0"/>
              <a:ext cx="890650" cy="872836"/>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8" name="矩形 7">
              <a:extLst>
                <a:ext uri="{FF2B5EF4-FFF2-40B4-BE49-F238E27FC236}">
                  <a16:creationId xmlns:a16="http://schemas.microsoft.com/office/drawing/2014/main" id="{439A90FE-2087-4239-9510-AF0F603E51CA}"/>
                </a:ext>
              </a:extLst>
            </p:cNvPr>
            <p:cNvSpPr/>
            <p:nvPr/>
          </p:nvSpPr>
          <p:spPr>
            <a:xfrm>
              <a:off x="522515" y="617517"/>
              <a:ext cx="201880" cy="20188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dirty="0"/>
            </a:p>
          </p:txBody>
        </p:sp>
      </p:grpSp>
      <p:sp>
        <p:nvSpPr>
          <p:cNvPr id="9" name="矩形 8">
            <a:extLst>
              <a:ext uri="{FF2B5EF4-FFF2-40B4-BE49-F238E27FC236}">
                <a16:creationId xmlns:a16="http://schemas.microsoft.com/office/drawing/2014/main" id="{6B91A7FC-4324-4E50-924F-060D6B947B8D}"/>
              </a:ext>
            </a:extLst>
          </p:cNvPr>
          <p:cNvSpPr/>
          <p:nvPr/>
        </p:nvSpPr>
        <p:spPr>
          <a:xfrm>
            <a:off x="2009308" y="3442353"/>
            <a:ext cx="339971" cy="369332"/>
          </a:xfrm>
          <a:prstGeom prst="rect">
            <a:avLst/>
          </a:prstGeom>
        </p:spPr>
        <p:txBody>
          <a:bodyPr wrap="squar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X</a:t>
            </a:r>
            <a:endParaRPr lang="zh-TW" altLang="en-US" dirty="0"/>
          </a:p>
        </p:txBody>
      </p:sp>
      <p:grpSp>
        <p:nvGrpSpPr>
          <p:cNvPr id="10" name="群組 9">
            <a:extLst>
              <a:ext uri="{FF2B5EF4-FFF2-40B4-BE49-F238E27FC236}">
                <a16:creationId xmlns:a16="http://schemas.microsoft.com/office/drawing/2014/main" id="{BD66CAFC-705C-4135-94DF-21C2B0138F63}"/>
              </a:ext>
            </a:extLst>
          </p:cNvPr>
          <p:cNvGrpSpPr/>
          <p:nvPr/>
        </p:nvGrpSpPr>
        <p:grpSpPr>
          <a:xfrm>
            <a:off x="1197926" y="3853065"/>
            <a:ext cx="2310955" cy="855505"/>
            <a:chOff x="5933872" y="2009368"/>
            <a:chExt cx="3240901" cy="1101384"/>
          </a:xfrm>
        </p:grpSpPr>
        <p:pic>
          <p:nvPicPr>
            <p:cNvPr id="11" name="圖片 10">
              <a:extLst>
                <a:ext uri="{FF2B5EF4-FFF2-40B4-BE49-F238E27FC236}">
                  <a16:creationId xmlns:a16="http://schemas.microsoft.com/office/drawing/2014/main" id="{09DEF133-7703-4830-9F79-9F941A60B05E}"/>
                </a:ext>
              </a:extLst>
            </p:cNvPr>
            <p:cNvPicPr>
              <a:picLocks noChangeAspect="1"/>
            </p:cNvPicPr>
            <p:nvPr/>
          </p:nvPicPr>
          <p:blipFill rotWithShape="1">
            <a:blip r:embed="rId3"/>
            <a:srcRect b="3426"/>
            <a:stretch/>
          </p:blipFill>
          <p:spPr>
            <a:xfrm>
              <a:off x="7123133" y="2013090"/>
              <a:ext cx="857527" cy="1097662"/>
            </a:xfrm>
            <a:prstGeom prst="rect">
              <a:avLst/>
            </a:prstGeom>
          </p:spPr>
        </p:pic>
        <p:pic>
          <p:nvPicPr>
            <p:cNvPr id="12" name="圖片 11">
              <a:extLst>
                <a:ext uri="{FF2B5EF4-FFF2-40B4-BE49-F238E27FC236}">
                  <a16:creationId xmlns:a16="http://schemas.microsoft.com/office/drawing/2014/main" id="{4AA7760E-2C28-44B8-B2C5-58F8CC2A0694}"/>
                </a:ext>
              </a:extLst>
            </p:cNvPr>
            <p:cNvPicPr>
              <a:picLocks noChangeAspect="1"/>
            </p:cNvPicPr>
            <p:nvPr/>
          </p:nvPicPr>
          <p:blipFill>
            <a:blip r:embed="rId4"/>
            <a:stretch>
              <a:fillRect/>
            </a:stretch>
          </p:blipFill>
          <p:spPr>
            <a:xfrm>
              <a:off x="8271696" y="2009368"/>
              <a:ext cx="903077" cy="1097662"/>
            </a:xfrm>
            <a:prstGeom prst="rect">
              <a:avLst/>
            </a:prstGeom>
          </p:spPr>
        </p:pic>
        <p:pic>
          <p:nvPicPr>
            <p:cNvPr id="13" name="圖片 12">
              <a:extLst>
                <a:ext uri="{FF2B5EF4-FFF2-40B4-BE49-F238E27FC236}">
                  <a16:creationId xmlns:a16="http://schemas.microsoft.com/office/drawing/2014/main" id="{085F95DE-1F1B-49CF-94D0-69D491D8C1CC}"/>
                </a:ext>
              </a:extLst>
            </p:cNvPr>
            <p:cNvPicPr>
              <a:picLocks noChangeAspect="1"/>
            </p:cNvPicPr>
            <p:nvPr/>
          </p:nvPicPr>
          <p:blipFill>
            <a:blip r:embed="rId5"/>
            <a:stretch>
              <a:fillRect/>
            </a:stretch>
          </p:blipFill>
          <p:spPr>
            <a:xfrm>
              <a:off x="5933872" y="2013090"/>
              <a:ext cx="890270" cy="1097662"/>
            </a:xfrm>
            <a:prstGeom prst="rect">
              <a:avLst/>
            </a:prstGeom>
          </p:spPr>
        </p:pic>
        <p:sp>
          <p:nvSpPr>
            <p:cNvPr id="14" name="矩形 13">
              <a:extLst>
                <a:ext uri="{FF2B5EF4-FFF2-40B4-BE49-F238E27FC236}">
                  <a16:creationId xmlns:a16="http://schemas.microsoft.com/office/drawing/2014/main" id="{32FE3B9E-2131-4EF4-B33F-DB5B45AB161A}"/>
                </a:ext>
              </a:extLst>
            </p:cNvPr>
            <p:cNvSpPr/>
            <p:nvPr/>
          </p:nvSpPr>
          <p:spPr>
            <a:xfrm>
              <a:off x="6782941" y="2312745"/>
              <a:ext cx="352187" cy="338554"/>
            </a:xfrm>
            <a:prstGeom prst="rect">
              <a:avLst/>
            </a:prstGeom>
          </p:spPr>
          <p:txBody>
            <a:bodyPr wrap="square">
              <a:spAutoFit/>
            </a:bodyPr>
            <a:lstStyle/>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600" dirty="0"/>
            </a:p>
          </p:txBody>
        </p:sp>
        <p:sp>
          <p:nvSpPr>
            <p:cNvPr id="15" name="矩形 14">
              <a:extLst>
                <a:ext uri="{FF2B5EF4-FFF2-40B4-BE49-F238E27FC236}">
                  <a16:creationId xmlns:a16="http://schemas.microsoft.com/office/drawing/2014/main" id="{A94F92F2-8C92-4596-82AE-F98D1E35FFB6}"/>
                </a:ext>
              </a:extLst>
            </p:cNvPr>
            <p:cNvSpPr/>
            <p:nvPr/>
          </p:nvSpPr>
          <p:spPr>
            <a:xfrm>
              <a:off x="7945529" y="2337314"/>
              <a:ext cx="352187" cy="338554"/>
            </a:xfrm>
            <a:prstGeom prst="rect">
              <a:avLst/>
            </a:prstGeom>
          </p:spPr>
          <p:txBody>
            <a:bodyPr wrap="square">
              <a:spAutoFit/>
            </a:bodyPr>
            <a:lstStyle/>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600" dirty="0"/>
            </a:p>
          </p:txBody>
        </p:sp>
      </p:grpSp>
      <p:pic>
        <p:nvPicPr>
          <p:cNvPr id="16" name="圖片 15">
            <a:extLst>
              <a:ext uri="{FF2B5EF4-FFF2-40B4-BE49-F238E27FC236}">
                <a16:creationId xmlns:a16="http://schemas.microsoft.com/office/drawing/2014/main" id="{68A0E2CD-D671-48C2-9311-218FED97DD52}"/>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060413" y="2279488"/>
            <a:ext cx="1198880" cy="1198880"/>
          </a:xfrm>
          <a:prstGeom prst="rect">
            <a:avLst/>
          </a:prstGeom>
        </p:spPr>
      </p:pic>
      <p:pic>
        <p:nvPicPr>
          <p:cNvPr id="17" name="圖片 16">
            <a:extLst>
              <a:ext uri="{FF2B5EF4-FFF2-40B4-BE49-F238E27FC236}">
                <a16:creationId xmlns:a16="http://schemas.microsoft.com/office/drawing/2014/main" id="{5CB48941-C3BC-42A1-93CF-6B204956075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4053822" y="3679932"/>
            <a:ext cx="1198880" cy="1198880"/>
          </a:xfrm>
          <a:prstGeom prst="rect">
            <a:avLst/>
          </a:prstGeom>
        </p:spPr>
      </p:pic>
      <p:sp>
        <p:nvSpPr>
          <p:cNvPr id="19" name="矩形 18">
            <a:extLst>
              <a:ext uri="{FF2B5EF4-FFF2-40B4-BE49-F238E27FC236}">
                <a16:creationId xmlns:a16="http://schemas.microsoft.com/office/drawing/2014/main" id="{DBBD2574-AE48-45E4-8A3A-367A37688619}"/>
              </a:ext>
            </a:extLst>
          </p:cNvPr>
          <p:cNvSpPr/>
          <p:nvPr/>
        </p:nvSpPr>
        <p:spPr>
          <a:xfrm>
            <a:off x="3519614" y="3365409"/>
            <a:ext cx="339971" cy="523220"/>
          </a:xfrm>
          <a:prstGeom prst="rect">
            <a:avLst/>
          </a:prstGeom>
        </p:spPr>
        <p:txBody>
          <a:bodyPr wrap="square">
            <a:spAutoFit/>
          </a:bodyPr>
          <a:lstStyle/>
          <a:p>
            <a:r>
              <a:rPr lang="en-US" altLang="zh-TW" sz="2800" b="1"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dirty="0"/>
          </a:p>
        </p:txBody>
      </p:sp>
      <p:pic>
        <p:nvPicPr>
          <p:cNvPr id="20" name="圖片 19">
            <a:extLst>
              <a:ext uri="{FF2B5EF4-FFF2-40B4-BE49-F238E27FC236}">
                <a16:creationId xmlns:a16="http://schemas.microsoft.com/office/drawing/2014/main" id="{1963491C-2A46-47A9-A479-75029AC99A15}"/>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862279" y="2279488"/>
            <a:ext cx="1198880" cy="1198880"/>
          </a:xfrm>
          <a:prstGeom prst="rect">
            <a:avLst/>
          </a:prstGeom>
        </p:spPr>
      </p:pic>
      <p:pic>
        <p:nvPicPr>
          <p:cNvPr id="21" name="圖片 20">
            <a:extLst>
              <a:ext uri="{FF2B5EF4-FFF2-40B4-BE49-F238E27FC236}">
                <a16:creationId xmlns:a16="http://schemas.microsoft.com/office/drawing/2014/main" id="{D29EF58D-0775-4ED5-97DD-7B66BAF17C8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5862279" y="3660339"/>
            <a:ext cx="1198880" cy="1198880"/>
          </a:xfrm>
          <a:prstGeom prst="rect">
            <a:avLst/>
          </a:prstGeom>
        </p:spPr>
      </p:pic>
      <p:sp>
        <p:nvSpPr>
          <p:cNvPr id="25" name="矩形 24">
            <a:extLst>
              <a:ext uri="{FF2B5EF4-FFF2-40B4-BE49-F238E27FC236}">
                <a16:creationId xmlns:a16="http://schemas.microsoft.com/office/drawing/2014/main" id="{BF9FADF3-F45C-4A00-B87E-6A8986309B40}"/>
              </a:ext>
            </a:extLst>
          </p:cNvPr>
          <p:cNvSpPr/>
          <p:nvPr/>
        </p:nvSpPr>
        <p:spPr>
          <a:xfrm>
            <a:off x="6540137" y="3257710"/>
            <a:ext cx="113211" cy="13062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5223ADBE-2E06-4113-991A-AB6FE8F00D5E}"/>
              </a:ext>
            </a:extLst>
          </p:cNvPr>
          <p:cNvSpPr/>
          <p:nvPr/>
        </p:nvSpPr>
        <p:spPr>
          <a:xfrm>
            <a:off x="6540137" y="4649073"/>
            <a:ext cx="113211" cy="13062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30" name="直線單箭頭接點 29">
            <a:extLst>
              <a:ext uri="{FF2B5EF4-FFF2-40B4-BE49-F238E27FC236}">
                <a16:creationId xmlns:a16="http://schemas.microsoft.com/office/drawing/2014/main" id="{C7C904D0-6CC6-43CF-9586-BD29AB749A54}"/>
              </a:ext>
            </a:extLst>
          </p:cNvPr>
          <p:cNvCxnSpPr/>
          <p:nvPr/>
        </p:nvCxnSpPr>
        <p:spPr>
          <a:xfrm>
            <a:off x="5252702" y="3584138"/>
            <a:ext cx="612000" cy="0"/>
          </a:xfrm>
          <a:prstGeom prst="straightConnector1">
            <a:avLst/>
          </a:prstGeom>
          <a:ln>
            <a:tailEnd type="triangle"/>
          </a:ln>
          <a:effectLst/>
        </p:spPr>
        <p:style>
          <a:lnRef idx="3">
            <a:schemeClr val="dk1"/>
          </a:lnRef>
          <a:fillRef idx="0">
            <a:schemeClr val="dk1"/>
          </a:fillRef>
          <a:effectRef idx="2">
            <a:schemeClr val="dk1"/>
          </a:effectRef>
          <a:fontRef idx="minor">
            <a:schemeClr val="tx1"/>
          </a:fontRef>
        </p:style>
      </p:cxnSp>
      <p:sp>
        <p:nvSpPr>
          <p:cNvPr id="33" name="矩形 32">
            <a:extLst>
              <a:ext uri="{FF2B5EF4-FFF2-40B4-BE49-F238E27FC236}">
                <a16:creationId xmlns:a16="http://schemas.microsoft.com/office/drawing/2014/main" id="{D9769CEE-32A3-421A-B25C-5CB96981AD08}"/>
              </a:ext>
            </a:extLst>
          </p:cNvPr>
          <p:cNvSpPr/>
          <p:nvPr/>
        </p:nvSpPr>
        <p:spPr>
          <a:xfrm>
            <a:off x="1721318" y="2187423"/>
            <a:ext cx="1049928" cy="369332"/>
          </a:xfrm>
          <a:prstGeom prst="rect">
            <a:avLst/>
          </a:prstGeom>
        </p:spPr>
        <p:txBody>
          <a:bodyPr wrap="square">
            <a:spAutoFit/>
          </a:bodyPr>
          <a:lstStyle/>
          <a:p>
            <a:r>
              <a:rPr lang="en-US" altLang="zh-TW" dirty="0"/>
              <a:t>Pattern</a:t>
            </a:r>
          </a:p>
        </p:txBody>
      </p:sp>
      <p:sp>
        <p:nvSpPr>
          <p:cNvPr id="34" name="矩形 33">
            <a:extLst>
              <a:ext uri="{FF2B5EF4-FFF2-40B4-BE49-F238E27FC236}">
                <a16:creationId xmlns:a16="http://schemas.microsoft.com/office/drawing/2014/main" id="{A623409F-75FA-4327-94B3-AC7D42CEC0C5}"/>
              </a:ext>
            </a:extLst>
          </p:cNvPr>
          <p:cNvSpPr/>
          <p:nvPr/>
        </p:nvSpPr>
        <p:spPr>
          <a:xfrm>
            <a:off x="1761317" y="4788247"/>
            <a:ext cx="808042" cy="369332"/>
          </a:xfrm>
          <a:prstGeom prst="rect">
            <a:avLst/>
          </a:prstGeom>
        </p:spPr>
        <p:txBody>
          <a:bodyPr wrap="square">
            <a:spAutoFit/>
          </a:bodyPr>
          <a:lstStyle/>
          <a:p>
            <a:r>
              <a:rPr lang="en-US" altLang="zh-TW" dirty="0"/>
              <a:t>Mask</a:t>
            </a:r>
          </a:p>
        </p:txBody>
      </p:sp>
    </p:spTree>
    <p:extLst>
      <p:ext uri="{BB962C8B-B14F-4D97-AF65-F5344CB8AC3E}">
        <p14:creationId xmlns:p14="http://schemas.microsoft.com/office/powerpoint/2010/main" val="580085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zh-TW" dirty="0"/>
              <a:t> </a:t>
            </a:r>
            <a:r>
              <a:rPr lang="en-US" altLang="zh-TW" dirty="0"/>
              <a:t>Carla </a:t>
            </a:r>
            <a:r>
              <a:rPr lang="zh-TW" altLang="zh-TW" dirty="0"/>
              <a:t>模擬器</a:t>
            </a:r>
            <a:r>
              <a:rPr lang="en-US" altLang="zh-TW" dirty="0"/>
              <a:t> [4] ---- </a:t>
            </a:r>
            <a:r>
              <a:rPr lang="zh-TW" altLang="zh-TW" dirty="0"/>
              <a:t>路牌製作</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p:txBody>
          <a:bodyPr vert="horz" lIns="91440" tIns="45720" rIns="91440" bIns="45720" rtlCol="0" anchor="t">
            <a:normAutofit/>
          </a:bodyPr>
          <a:lstStyle/>
          <a:p>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32</a:t>
            </a:fld>
            <a:endParaRPr lang="en-US"/>
          </a:p>
        </p:txBody>
      </p:sp>
      <p:grpSp>
        <p:nvGrpSpPr>
          <p:cNvPr id="6" name="群組 5">
            <a:extLst>
              <a:ext uri="{FF2B5EF4-FFF2-40B4-BE49-F238E27FC236}">
                <a16:creationId xmlns:a16="http://schemas.microsoft.com/office/drawing/2014/main" id="{9304FD3A-F941-4F5E-AC75-2ED6A6E42CDC}"/>
              </a:ext>
            </a:extLst>
          </p:cNvPr>
          <p:cNvGrpSpPr/>
          <p:nvPr/>
        </p:nvGrpSpPr>
        <p:grpSpPr>
          <a:xfrm>
            <a:off x="1798669" y="2578890"/>
            <a:ext cx="733338" cy="723091"/>
            <a:chOff x="0" y="0"/>
            <a:chExt cx="890650" cy="872836"/>
          </a:xfrm>
        </p:grpSpPr>
        <p:sp>
          <p:nvSpPr>
            <p:cNvPr id="7" name="矩形 6">
              <a:extLst>
                <a:ext uri="{FF2B5EF4-FFF2-40B4-BE49-F238E27FC236}">
                  <a16:creationId xmlns:a16="http://schemas.microsoft.com/office/drawing/2014/main" id="{B3130C4C-1573-4D8A-9A29-236DCD874EEA}"/>
                </a:ext>
              </a:extLst>
            </p:cNvPr>
            <p:cNvSpPr/>
            <p:nvPr/>
          </p:nvSpPr>
          <p:spPr>
            <a:xfrm>
              <a:off x="0" y="0"/>
              <a:ext cx="890650" cy="872836"/>
            </a:xfrm>
            <a:prstGeom prst="rect">
              <a:avLst/>
            </a:prstGeom>
            <a:solidFill>
              <a:schemeClr val="bg1"/>
            </a:solidFill>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a:p>
          </p:txBody>
        </p:sp>
        <p:sp>
          <p:nvSpPr>
            <p:cNvPr id="8" name="矩形 7">
              <a:extLst>
                <a:ext uri="{FF2B5EF4-FFF2-40B4-BE49-F238E27FC236}">
                  <a16:creationId xmlns:a16="http://schemas.microsoft.com/office/drawing/2014/main" id="{439A90FE-2087-4239-9510-AF0F603E51CA}"/>
                </a:ext>
              </a:extLst>
            </p:cNvPr>
            <p:cNvSpPr/>
            <p:nvPr/>
          </p:nvSpPr>
          <p:spPr>
            <a:xfrm>
              <a:off x="522515" y="617517"/>
              <a:ext cx="201880" cy="20188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TW" altLang="en-US" dirty="0"/>
            </a:p>
          </p:txBody>
        </p:sp>
      </p:grpSp>
      <p:sp>
        <p:nvSpPr>
          <p:cNvPr id="9" name="矩形 8">
            <a:extLst>
              <a:ext uri="{FF2B5EF4-FFF2-40B4-BE49-F238E27FC236}">
                <a16:creationId xmlns:a16="http://schemas.microsoft.com/office/drawing/2014/main" id="{6B91A7FC-4324-4E50-924F-060D6B947B8D}"/>
              </a:ext>
            </a:extLst>
          </p:cNvPr>
          <p:cNvSpPr/>
          <p:nvPr/>
        </p:nvSpPr>
        <p:spPr>
          <a:xfrm>
            <a:off x="2009308" y="3442353"/>
            <a:ext cx="339971" cy="369332"/>
          </a:xfrm>
          <a:prstGeom prst="rect">
            <a:avLst/>
          </a:prstGeom>
        </p:spPr>
        <p:txBody>
          <a:bodyPr wrap="square">
            <a:spAutoFit/>
          </a:bodyPr>
          <a:lstStyle/>
          <a:p>
            <a:r>
              <a:rPr lang="en-US" altLang="zh-TW" dirty="0">
                <a:latin typeface="Times New Roman" panose="02020603050405020304" pitchFamily="18" charset="0"/>
                <a:ea typeface="標楷體" panose="03000509000000000000" pitchFamily="65" charset="-120"/>
                <a:cs typeface="Times New Roman" panose="02020603050405020304" pitchFamily="18" charset="0"/>
              </a:rPr>
              <a:t>X</a:t>
            </a:r>
            <a:endParaRPr lang="zh-TW" altLang="en-US" dirty="0"/>
          </a:p>
        </p:txBody>
      </p:sp>
      <p:grpSp>
        <p:nvGrpSpPr>
          <p:cNvPr id="10" name="群組 9">
            <a:extLst>
              <a:ext uri="{FF2B5EF4-FFF2-40B4-BE49-F238E27FC236}">
                <a16:creationId xmlns:a16="http://schemas.microsoft.com/office/drawing/2014/main" id="{BD66CAFC-705C-4135-94DF-21C2B0138F63}"/>
              </a:ext>
            </a:extLst>
          </p:cNvPr>
          <p:cNvGrpSpPr/>
          <p:nvPr/>
        </p:nvGrpSpPr>
        <p:grpSpPr>
          <a:xfrm>
            <a:off x="1197926" y="3853065"/>
            <a:ext cx="2310955" cy="855505"/>
            <a:chOff x="5933872" y="2009368"/>
            <a:chExt cx="3240901" cy="1101384"/>
          </a:xfrm>
        </p:grpSpPr>
        <p:pic>
          <p:nvPicPr>
            <p:cNvPr id="11" name="圖片 10">
              <a:extLst>
                <a:ext uri="{FF2B5EF4-FFF2-40B4-BE49-F238E27FC236}">
                  <a16:creationId xmlns:a16="http://schemas.microsoft.com/office/drawing/2014/main" id="{09DEF133-7703-4830-9F79-9F941A60B05E}"/>
                </a:ext>
              </a:extLst>
            </p:cNvPr>
            <p:cNvPicPr>
              <a:picLocks noChangeAspect="1"/>
            </p:cNvPicPr>
            <p:nvPr/>
          </p:nvPicPr>
          <p:blipFill rotWithShape="1">
            <a:blip r:embed="rId3"/>
            <a:srcRect b="3426"/>
            <a:stretch/>
          </p:blipFill>
          <p:spPr>
            <a:xfrm>
              <a:off x="7123133" y="2013090"/>
              <a:ext cx="857527" cy="1097662"/>
            </a:xfrm>
            <a:prstGeom prst="rect">
              <a:avLst/>
            </a:prstGeom>
          </p:spPr>
        </p:pic>
        <p:pic>
          <p:nvPicPr>
            <p:cNvPr id="12" name="圖片 11">
              <a:extLst>
                <a:ext uri="{FF2B5EF4-FFF2-40B4-BE49-F238E27FC236}">
                  <a16:creationId xmlns:a16="http://schemas.microsoft.com/office/drawing/2014/main" id="{4AA7760E-2C28-44B8-B2C5-58F8CC2A0694}"/>
                </a:ext>
              </a:extLst>
            </p:cNvPr>
            <p:cNvPicPr>
              <a:picLocks noChangeAspect="1"/>
            </p:cNvPicPr>
            <p:nvPr/>
          </p:nvPicPr>
          <p:blipFill>
            <a:blip r:embed="rId4"/>
            <a:stretch>
              <a:fillRect/>
            </a:stretch>
          </p:blipFill>
          <p:spPr>
            <a:xfrm>
              <a:off x="8271696" y="2009368"/>
              <a:ext cx="903077" cy="1097662"/>
            </a:xfrm>
            <a:prstGeom prst="rect">
              <a:avLst/>
            </a:prstGeom>
          </p:spPr>
        </p:pic>
        <p:pic>
          <p:nvPicPr>
            <p:cNvPr id="13" name="圖片 12">
              <a:extLst>
                <a:ext uri="{FF2B5EF4-FFF2-40B4-BE49-F238E27FC236}">
                  <a16:creationId xmlns:a16="http://schemas.microsoft.com/office/drawing/2014/main" id="{085F95DE-1F1B-49CF-94D0-69D491D8C1CC}"/>
                </a:ext>
              </a:extLst>
            </p:cNvPr>
            <p:cNvPicPr>
              <a:picLocks noChangeAspect="1"/>
            </p:cNvPicPr>
            <p:nvPr/>
          </p:nvPicPr>
          <p:blipFill>
            <a:blip r:embed="rId5"/>
            <a:stretch>
              <a:fillRect/>
            </a:stretch>
          </p:blipFill>
          <p:spPr>
            <a:xfrm>
              <a:off x="5933872" y="2013090"/>
              <a:ext cx="890270" cy="1097662"/>
            </a:xfrm>
            <a:prstGeom prst="rect">
              <a:avLst/>
            </a:prstGeom>
          </p:spPr>
        </p:pic>
        <p:sp>
          <p:nvSpPr>
            <p:cNvPr id="14" name="矩形 13">
              <a:extLst>
                <a:ext uri="{FF2B5EF4-FFF2-40B4-BE49-F238E27FC236}">
                  <a16:creationId xmlns:a16="http://schemas.microsoft.com/office/drawing/2014/main" id="{32FE3B9E-2131-4EF4-B33F-DB5B45AB161A}"/>
                </a:ext>
              </a:extLst>
            </p:cNvPr>
            <p:cNvSpPr/>
            <p:nvPr/>
          </p:nvSpPr>
          <p:spPr>
            <a:xfrm>
              <a:off x="6782941" y="2312745"/>
              <a:ext cx="352187" cy="338554"/>
            </a:xfrm>
            <a:prstGeom prst="rect">
              <a:avLst/>
            </a:prstGeom>
          </p:spPr>
          <p:txBody>
            <a:bodyPr wrap="square">
              <a:spAutoFit/>
            </a:bodyPr>
            <a:lstStyle/>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600" dirty="0"/>
            </a:p>
          </p:txBody>
        </p:sp>
        <p:sp>
          <p:nvSpPr>
            <p:cNvPr id="15" name="矩形 14">
              <a:extLst>
                <a:ext uri="{FF2B5EF4-FFF2-40B4-BE49-F238E27FC236}">
                  <a16:creationId xmlns:a16="http://schemas.microsoft.com/office/drawing/2014/main" id="{A94F92F2-8C92-4596-82AE-F98D1E35FFB6}"/>
                </a:ext>
              </a:extLst>
            </p:cNvPr>
            <p:cNvSpPr/>
            <p:nvPr/>
          </p:nvSpPr>
          <p:spPr>
            <a:xfrm>
              <a:off x="7945529" y="2337314"/>
              <a:ext cx="352187" cy="338554"/>
            </a:xfrm>
            <a:prstGeom prst="rect">
              <a:avLst/>
            </a:prstGeom>
          </p:spPr>
          <p:txBody>
            <a:bodyPr wrap="square">
              <a:spAutoFit/>
            </a:bodyPr>
            <a:lstStyle/>
            <a:p>
              <a:r>
                <a:rPr lang="en-US" altLang="zh-TW" sz="1600"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sz="1600" dirty="0"/>
            </a:p>
          </p:txBody>
        </p:sp>
      </p:grpSp>
      <p:pic>
        <p:nvPicPr>
          <p:cNvPr id="16" name="圖片 15">
            <a:extLst>
              <a:ext uri="{FF2B5EF4-FFF2-40B4-BE49-F238E27FC236}">
                <a16:creationId xmlns:a16="http://schemas.microsoft.com/office/drawing/2014/main" id="{68A0E2CD-D671-48C2-9311-218FED97DD52}"/>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060413" y="2279488"/>
            <a:ext cx="1198880" cy="1198880"/>
          </a:xfrm>
          <a:prstGeom prst="rect">
            <a:avLst/>
          </a:prstGeom>
        </p:spPr>
      </p:pic>
      <p:pic>
        <p:nvPicPr>
          <p:cNvPr id="17" name="圖片 16">
            <a:extLst>
              <a:ext uri="{FF2B5EF4-FFF2-40B4-BE49-F238E27FC236}">
                <a16:creationId xmlns:a16="http://schemas.microsoft.com/office/drawing/2014/main" id="{5CB48941-C3BC-42A1-93CF-6B204956075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4053822" y="3679932"/>
            <a:ext cx="1198880" cy="1198880"/>
          </a:xfrm>
          <a:prstGeom prst="rect">
            <a:avLst/>
          </a:prstGeom>
        </p:spPr>
      </p:pic>
      <p:sp>
        <p:nvSpPr>
          <p:cNvPr id="19" name="矩形 18">
            <a:extLst>
              <a:ext uri="{FF2B5EF4-FFF2-40B4-BE49-F238E27FC236}">
                <a16:creationId xmlns:a16="http://schemas.microsoft.com/office/drawing/2014/main" id="{DBBD2574-AE48-45E4-8A3A-367A37688619}"/>
              </a:ext>
            </a:extLst>
          </p:cNvPr>
          <p:cNvSpPr/>
          <p:nvPr/>
        </p:nvSpPr>
        <p:spPr>
          <a:xfrm>
            <a:off x="3519614" y="3365409"/>
            <a:ext cx="339971" cy="523220"/>
          </a:xfrm>
          <a:prstGeom prst="rect">
            <a:avLst/>
          </a:prstGeom>
        </p:spPr>
        <p:txBody>
          <a:bodyPr wrap="square">
            <a:spAutoFit/>
          </a:bodyPr>
          <a:lstStyle/>
          <a:p>
            <a:r>
              <a:rPr lang="en-US" altLang="zh-TW" sz="2800" b="1" dirty="0">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b="1" dirty="0"/>
          </a:p>
        </p:txBody>
      </p:sp>
      <p:pic>
        <p:nvPicPr>
          <p:cNvPr id="20" name="圖片 19">
            <a:extLst>
              <a:ext uri="{FF2B5EF4-FFF2-40B4-BE49-F238E27FC236}">
                <a16:creationId xmlns:a16="http://schemas.microsoft.com/office/drawing/2014/main" id="{1963491C-2A46-47A9-A479-75029AC99A15}"/>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862279" y="2279488"/>
            <a:ext cx="1198880" cy="1198880"/>
          </a:xfrm>
          <a:prstGeom prst="rect">
            <a:avLst/>
          </a:prstGeom>
        </p:spPr>
      </p:pic>
      <p:pic>
        <p:nvPicPr>
          <p:cNvPr id="21" name="圖片 20">
            <a:extLst>
              <a:ext uri="{FF2B5EF4-FFF2-40B4-BE49-F238E27FC236}">
                <a16:creationId xmlns:a16="http://schemas.microsoft.com/office/drawing/2014/main" id="{D29EF58D-0775-4ED5-97DD-7B66BAF17C8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5862279" y="3660339"/>
            <a:ext cx="1198880" cy="1198880"/>
          </a:xfrm>
          <a:prstGeom prst="rect">
            <a:avLst/>
          </a:prstGeom>
        </p:spPr>
      </p:pic>
      <p:sp>
        <p:nvSpPr>
          <p:cNvPr id="25" name="矩形 24">
            <a:extLst>
              <a:ext uri="{FF2B5EF4-FFF2-40B4-BE49-F238E27FC236}">
                <a16:creationId xmlns:a16="http://schemas.microsoft.com/office/drawing/2014/main" id="{BF9FADF3-F45C-4A00-B87E-6A8986309B40}"/>
              </a:ext>
            </a:extLst>
          </p:cNvPr>
          <p:cNvSpPr/>
          <p:nvPr/>
        </p:nvSpPr>
        <p:spPr>
          <a:xfrm>
            <a:off x="6540137" y="3257710"/>
            <a:ext cx="113211" cy="13062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5223ADBE-2E06-4113-991A-AB6FE8F00D5E}"/>
              </a:ext>
            </a:extLst>
          </p:cNvPr>
          <p:cNvSpPr/>
          <p:nvPr/>
        </p:nvSpPr>
        <p:spPr>
          <a:xfrm>
            <a:off x="6540137" y="4649073"/>
            <a:ext cx="113211" cy="13062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pic>
        <p:nvPicPr>
          <p:cNvPr id="27" name="圖片 26">
            <a:extLst>
              <a:ext uri="{FF2B5EF4-FFF2-40B4-BE49-F238E27FC236}">
                <a16:creationId xmlns:a16="http://schemas.microsoft.com/office/drawing/2014/main" id="{69DA2A3B-3F83-4B18-B7D7-3C0E259FE435}"/>
              </a:ext>
            </a:extLst>
          </p:cNvPr>
          <p:cNvPicPr/>
          <p:nvPr/>
        </p:nvPicPr>
        <p:blipFill rotWithShape="1">
          <a:blip r:embed="rId8" cstate="print">
            <a:extLst>
              <a:ext uri="{28A0092B-C50C-407E-A947-70E740481C1C}">
                <a14:useLocalDpi xmlns:a14="http://schemas.microsoft.com/office/drawing/2010/main" val="0"/>
              </a:ext>
            </a:extLst>
          </a:blip>
          <a:srcRect l="28026" t="20530" r="49001" b="50880"/>
          <a:stretch/>
        </p:blipFill>
        <p:spPr bwMode="auto">
          <a:xfrm>
            <a:off x="8080456" y="1587841"/>
            <a:ext cx="2679700" cy="1875790"/>
          </a:xfrm>
          <a:prstGeom prst="rect">
            <a:avLst/>
          </a:prstGeom>
          <a:ln>
            <a:noFill/>
          </a:ln>
          <a:extLst>
            <a:ext uri="{53640926-AAD7-44D8-BBD7-CCE9431645EC}">
              <a14:shadowObscured xmlns:a14="http://schemas.microsoft.com/office/drawing/2010/main"/>
            </a:ext>
          </a:extLst>
        </p:spPr>
      </p:pic>
      <p:pic>
        <p:nvPicPr>
          <p:cNvPr id="28" name="圖片 27">
            <a:extLst>
              <a:ext uri="{FF2B5EF4-FFF2-40B4-BE49-F238E27FC236}">
                <a16:creationId xmlns:a16="http://schemas.microsoft.com/office/drawing/2014/main" id="{D3100FE2-1440-4AFE-8119-421C170BC9B0}"/>
              </a:ext>
            </a:extLst>
          </p:cNvPr>
          <p:cNvPicPr/>
          <p:nvPr/>
        </p:nvPicPr>
        <p:blipFill rotWithShape="1">
          <a:blip r:embed="rId9">
            <a:extLst>
              <a:ext uri="{28A0092B-C50C-407E-A947-70E740481C1C}">
                <a14:useLocalDpi xmlns:a14="http://schemas.microsoft.com/office/drawing/2010/main" val="0"/>
              </a:ext>
            </a:extLst>
          </a:blip>
          <a:srcRect l="29978" t="24587" r="51358" b="51466"/>
          <a:stretch/>
        </p:blipFill>
        <p:spPr bwMode="auto">
          <a:xfrm>
            <a:off x="8062993" y="3592746"/>
            <a:ext cx="2714625" cy="1958975"/>
          </a:xfrm>
          <a:prstGeom prst="rect">
            <a:avLst/>
          </a:prstGeom>
          <a:ln>
            <a:noFill/>
          </a:ln>
          <a:extLst>
            <a:ext uri="{53640926-AAD7-44D8-BBD7-CCE9431645EC}">
              <a14:shadowObscured xmlns:a14="http://schemas.microsoft.com/office/drawing/2010/main"/>
            </a:ext>
          </a:extLst>
        </p:spPr>
      </p:pic>
      <p:cxnSp>
        <p:nvCxnSpPr>
          <p:cNvPr id="30" name="直線單箭頭接點 29">
            <a:extLst>
              <a:ext uri="{FF2B5EF4-FFF2-40B4-BE49-F238E27FC236}">
                <a16:creationId xmlns:a16="http://schemas.microsoft.com/office/drawing/2014/main" id="{C7C904D0-6CC6-43CF-9586-BD29AB749A54}"/>
              </a:ext>
            </a:extLst>
          </p:cNvPr>
          <p:cNvCxnSpPr/>
          <p:nvPr/>
        </p:nvCxnSpPr>
        <p:spPr>
          <a:xfrm>
            <a:off x="5252702" y="3584138"/>
            <a:ext cx="612000" cy="0"/>
          </a:xfrm>
          <a:prstGeom prst="straightConnector1">
            <a:avLst/>
          </a:prstGeom>
          <a:ln>
            <a:tailEnd type="triangle"/>
          </a:ln>
          <a:effectLst/>
        </p:spPr>
        <p:style>
          <a:lnRef idx="3">
            <a:schemeClr val="dk1"/>
          </a:lnRef>
          <a:fillRef idx="0">
            <a:schemeClr val="dk1"/>
          </a:fillRef>
          <a:effectRef idx="2">
            <a:schemeClr val="dk1"/>
          </a:effectRef>
          <a:fontRef idx="minor">
            <a:schemeClr val="tx1"/>
          </a:fontRef>
        </p:style>
      </p:cxnSp>
      <p:cxnSp>
        <p:nvCxnSpPr>
          <p:cNvPr id="31" name="直線單箭頭接點 30">
            <a:extLst>
              <a:ext uri="{FF2B5EF4-FFF2-40B4-BE49-F238E27FC236}">
                <a16:creationId xmlns:a16="http://schemas.microsoft.com/office/drawing/2014/main" id="{C05918AA-112D-4462-A1D8-0CF19EF5B941}"/>
              </a:ext>
            </a:extLst>
          </p:cNvPr>
          <p:cNvCxnSpPr/>
          <p:nvPr/>
        </p:nvCxnSpPr>
        <p:spPr>
          <a:xfrm>
            <a:off x="7242610" y="3592746"/>
            <a:ext cx="612000" cy="0"/>
          </a:xfrm>
          <a:prstGeom prst="straightConnector1">
            <a:avLst/>
          </a:prstGeom>
          <a:ln>
            <a:tailEnd type="triangle"/>
          </a:ln>
          <a:effectLst/>
        </p:spPr>
        <p:style>
          <a:lnRef idx="3">
            <a:schemeClr val="dk1"/>
          </a:lnRef>
          <a:fillRef idx="0">
            <a:schemeClr val="dk1"/>
          </a:fillRef>
          <a:effectRef idx="2">
            <a:schemeClr val="dk1"/>
          </a:effectRef>
          <a:fontRef idx="minor">
            <a:schemeClr val="tx1"/>
          </a:fontRef>
        </p:style>
      </p:cxnSp>
      <p:sp>
        <p:nvSpPr>
          <p:cNvPr id="33" name="矩形 32">
            <a:extLst>
              <a:ext uri="{FF2B5EF4-FFF2-40B4-BE49-F238E27FC236}">
                <a16:creationId xmlns:a16="http://schemas.microsoft.com/office/drawing/2014/main" id="{D9769CEE-32A3-421A-B25C-5CB96981AD08}"/>
              </a:ext>
            </a:extLst>
          </p:cNvPr>
          <p:cNvSpPr/>
          <p:nvPr/>
        </p:nvSpPr>
        <p:spPr>
          <a:xfrm>
            <a:off x="1721318" y="2187423"/>
            <a:ext cx="1049928" cy="369332"/>
          </a:xfrm>
          <a:prstGeom prst="rect">
            <a:avLst/>
          </a:prstGeom>
        </p:spPr>
        <p:txBody>
          <a:bodyPr wrap="square">
            <a:spAutoFit/>
          </a:bodyPr>
          <a:lstStyle/>
          <a:p>
            <a:r>
              <a:rPr lang="en-US" altLang="zh-TW" dirty="0"/>
              <a:t>Pattern</a:t>
            </a:r>
          </a:p>
        </p:txBody>
      </p:sp>
      <p:sp>
        <p:nvSpPr>
          <p:cNvPr id="34" name="矩形 33">
            <a:extLst>
              <a:ext uri="{FF2B5EF4-FFF2-40B4-BE49-F238E27FC236}">
                <a16:creationId xmlns:a16="http://schemas.microsoft.com/office/drawing/2014/main" id="{A623409F-75FA-4327-94B3-AC7D42CEC0C5}"/>
              </a:ext>
            </a:extLst>
          </p:cNvPr>
          <p:cNvSpPr/>
          <p:nvPr/>
        </p:nvSpPr>
        <p:spPr>
          <a:xfrm>
            <a:off x="1761317" y="4788247"/>
            <a:ext cx="808042" cy="369332"/>
          </a:xfrm>
          <a:prstGeom prst="rect">
            <a:avLst/>
          </a:prstGeom>
        </p:spPr>
        <p:txBody>
          <a:bodyPr wrap="square">
            <a:spAutoFit/>
          </a:bodyPr>
          <a:lstStyle/>
          <a:p>
            <a:r>
              <a:rPr lang="en-US" altLang="zh-TW" dirty="0"/>
              <a:t>Mask</a:t>
            </a:r>
          </a:p>
        </p:txBody>
      </p:sp>
    </p:spTree>
    <p:extLst>
      <p:ext uri="{BB962C8B-B14F-4D97-AF65-F5344CB8AC3E}">
        <p14:creationId xmlns:p14="http://schemas.microsoft.com/office/powerpoint/2010/main" val="1574594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zh-TW" dirty="0"/>
              <a:t> </a:t>
            </a:r>
            <a:r>
              <a:rPr lang="en-US" altLang="zh-TW" dirty="0"/>
              <a:t>Carla </a:t>
            </a:r>
            <a:r>
              <a:rPr lang="zh-TW" altLang="zh-TW" dirty="0"/>
              <a:t>模擬器</a:t>
            </a:r>
            <a:r>
              <a:rPr lang="en-US" altLang="zh-TW" dirty="0"/>
              <a:t> [4] ---- </a:t>
            </a:r>
            <a:r>
              <a:rPr lang="zh-TW" altLang="zh-TW" dirty="0"/>
              <a:t>路牌製作</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p:txBody>
          <a:bodyPr vert="horz" lIns="91440" tIns="45720" rIns="91440" bIns="45720" rtlCol="0" anchor="t">
            <a:normAutofit/>
          </a:bodyPr>
          <a:lstStyle/>
          <a:p>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33</a:t>
            </a:fld>
            <a:endParaRPr lang="en-US"/>
          </a:p>
        </p:txBody>
      </p:sp>
      <p:grpSp>
        <p:nvGrpSpPr>
          <p:cNvPr id="5" name="群組 4">
            <a:extLst>
              <a:ext uri="{FF2B5EF4-FFF2-40B4-BE49-F238E27FC236}">
                <a16:creationId xmlns:a16="http://schemas.microsoft.com/office/drawing/2014/main" id="{36661CB5-97F2-470B-B707-384FF023DBB4}"/>
              </a:ext>
            </a:extLst>
          </p:cNvPr>
          <p:cNvGrpSpPr/>
          <p:nvPr/>
        </p:nvGrpSpPr>
        <p:grpSpPr>
          <a:xfrm>
            <a:off x="1347363" y="2681547"/>
            <a:ext cx="4295898" cy="2735153"/>
            <a:chOff x="0" y="0"/>
            <a:chExt cx="2519045" cy="1418590"/>
          </a:xfrm>
        </p:grpSpPr>
        <p:pic>
          <p:nvPicPr>
            <p:cNvPr id="6" name="圖片 5">
              <a:extLst>
                <a:ext uri="{FF2B5EF4-FFF2-40B4-BE49-F238E27FC236}">
                  <a16:creationId xmlns:a16="http://schemas.microsoft.com/office/drawing/2014/main" id="{18686645-9B8A-4319-902E-EAE742B4F7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2519045" cy="1418590"/>
            </a:xfrm>
            <a:prstGeom prst="rect">
              <a:avLst/>
            </a:prstGeom>
          </p:spPr>
        </p:pic>
        <p:pic>
          <p:nvPicPr>
            <p:cNvPr id="7" name="圖片 6">
              <a:extLst>
                <a:ext uri="{FF2B5EF4-FFF2-40B4-BE49-F238E27FC236}">
                  <a16:creationId xmlns:a16="http://schemas.microsoft.com/office/drawing/2014/main" id="{AEFF39C9-0AFB-44D9-A1ED-1B2EFA2CEA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5582" t="41921" r="21590" b="37337"/>
            <a:stretch/>
          </p:blipFill>
          <p:spPr bwMode="auto">
            <a:xfrm>
              <a:off x="1911927" y="0"/>
              <a:ext cx="603885" cy="549910"/>
            </a:xfrm>
            <a:prstGeom prst="rect">
              <a:avLst/>
            </a:prstGeom>
            <a:ln>
              <a:noFill/>
            </a:ln>
            <a:extLst>
              <a:ext uri="{53640926-AAD7-44D8-BBD7-CCE9431645EC}">
                <a14:shadowObscured xmlns:a14="http://schemas.microsoft.com/office/drawing/2010/main"/>
              </a:ext>
            </a:extLst>
          </p:spPr>
        </p:pic>
      </p:grpSp>
      <p:grpSp>
        <p:nvGrpSpPr>
          <p:cNvPr id="8" name="群組 7">
            <a:extLst>
              <a:ext uri="{FF2B5EF4-FFF2-40B4-BE49-F238E27FC236}">
                <a16:creationId xmlns:a16="http://schemas.microsoft.com/office/drawing/2014/main" id="{44101ACE-246D-49CD-AB47-0EF70DE2A351}"/>
              </a:ext>
            </a:extLst>
          </p:cNvPr>
          <p:cNvGrpSpPr/>
          <p:nvPr/>
        </p:nvGrpSpPr>
        <p:grpSpPr>
          <a:xfrm>
            <a:off x="6755876" y="2671023"/>
            <a:ext cx="4448379" cy="2735153"/>
            <a:chOff x="0" y="0"/>
            <a:chExt cx="2733040" cy="1543273"/>
          </a:xfrm>
        </p:grpSpPr>
        <p:pic>
          <p:nvPicPr>
            <p:cNvPr id="9" name="圖片 8">
              <a:extLst>
                <a:ext uri="{FF2B5EF4-FFF2-40B4-BE49-F238E27FC236}">
                  <a16:creationId xmlns:a16="http://schemas.microsoft.com/office/drawing/2014/main" id="{909AC14E-9857-4B24-89AB-0FE8F1C2F6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938"/>
              <a:ext cx="2733040" cy="1537335"/>
            </a:xfrm>
            <a:prstGeom prst="rect">
              <a:avLst/>
            </a:prstGeom>
          </p:spPr>
        </p:pic>
        <p:pic>
          <p:nvPicPr>
            <p:cNvPr id="10" name="圖片 9">
              <a:extLst>
                <a:ext uri="{FF2B5EF4-FFF2-40B4-BE49-F238E27FC236}">
                  <a16:creationId xmlns:a16="http://schemas.microsoft.com/office/drawing/2014/main" id="{CFA8FB2C-B964-4E0A-B7E8-A611176BFCA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3871" t="27036" r="6131" b="36642"/>
            <a:stretch/>
          </p:blipFill>
          <p:spPr bwMode="auto">
            <a:xfrm>
              <a:off x="2185060" y="0"/>
              <a:ext cx="546100" cy="557530"/>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469137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en-US" dirty="0"/>
              <a:t>模型架構</a:t>
            </a:r>
          </a:p>
        </p:txBody>
      </p:sp>
      <p:graphicFrame>
        <p:nvGraphicFramePr>
          <p:cNvPr id="5" name="內容版面配置區 4">
            <a:extLst>
              <a:ext uri="{FF2B5EF4-FFF2-40B4-BE49-F238E27FC236}">
                <a16:creationId xmlns:a16="http://schemas.microsoft.com/office/drawing/2014/main" id="{56E3A9A7-4C6F-47DC-B4E8-6888A90D823D}"/>
              </a:ext>
            </a:extLst>
          </p:cNvPr>
          <p:cNvGraphicFramePr>
            <a:graphicFrameLocks noGrp="1"/>
          </p:cNvGraphicFramePr>
          <p:nvPr>
            <p:ph idx="1"/>
            <p:extLst>
              <p:ext uri="{D42A27DB-BD31-4B8C-83A1-F6EECF244321}">
                <p14:modId xmlns:p14="http://schemas.microsoft.com/office/powerpoint/2010/main" val="3071639085"/>
              </p:ext>
            </p:extLst>
          </p:nvPr>
        </p:nvGraphicFramePr>
        <p:xfrm>
          <a:off x="2593943" y="2358273"/>
          <a:ext cx="6590200" cy="3032508"/>
        </p:xfrm>
        <a:graphic>
          <a:graphicData uri="http://schemas.openxmlformats.org/drawingml/2006/table">
            <a:tbl>
              <a:tblPr firstRow="1" firstCol="1" bandRow="1">
                <a:tableStyleId>{5C22544A-7EE6-4342-B048-85BDC9FD1C3A}</a:tableStyleId>
              </a:tblPr>
              <a:tblGrid>
                <a:gridCol w="3295100">
                  <a:extLst>
                    <a:ext uri="{9D8B030D-6E8A-4147-A177-3AD203B41FA5}">
                      <a16:colId xmlns:a16="http://schemas.microsoft.com/office/drawing/2014/main" val="1995082284"/>
                    </a:ext>
                  </a:extLst>
                </a:gridCol>
                <a:gridCol w="3295100">
                  <a:extLst>
                    <a:ext uri="{9D8B030D-6E8A-4147-A177-3AD203B41FA5}">
                      <a16:colId xmlns:a16="http://schemas.microsoft.com/office/drawing/2014/main" val="1083228689"/>
                    </a:ext>
                  </a:extLst>
                </a:gridCol>
              </a:tblGrid>
              <a:tr h="758127">
                <a:tc>
                  <a:txBody>
                    <a:bodyPr/>
                    <a:lstStyle/>
                    <a:p>
                      <a:pPr algn="ctr">
                        <a:lnSpc>
                          <a:spcPct val="150000"/>
                        </a:lnSpc>
                        <a:spcAft>
                          <a:spcPts val="0"/>
                        </a:spcAft>
                      </a:pPr>
                      <a:r>
                        <a:rPr lang="en-US" sz="1200" kern="100">
                          <a:effectLst/>
                        </a:rPr>
                        <a:t>Batch-size</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16</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76538461"/>
                  </a:ext>
                </a:extLst>
              </a:tr>
              <a:tr h="758127">
                <a:tc>
                  <a:txBody>
                    <a:bodyPr/>
                    <a:lstStyle/>
                    <a:p>
                      <a:pPr algn="ctr">
                        <a:lnSpc>
                          <a:spcPct val="150000"/>
                        </a:lnSpc>
                        <a:spcAft>
                          <a:spcPts val="0"/>
                        </a:spcAft>
                      </a:pPr>
                      <a:r>
                        <a:rPr lang="en-US" sz="1200" kern="100" dirty="0">
                          <a:effectLst/>
                        </a:rPr>
                        <a:t>Learning rate</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0.01</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2349059737"/>
                  </a:ext>
                </a:extLst>
              </a:tr>
              <a:tr h="758127">
                <a:tc>
                  <a:txBody>
                    <a:bodyPr/>
                    <a:lstStyle/>
                    <a:p>
                      <a:pPr algn="ctr">
                        <a:lnSpc>
                          <a:spcPct val="150000"/>
                        </a:lnSpc>
                        <a:spcAft>
                          <a:spcPts val="0"/>
                        </a:spcAft>
                      </a:pPr>
                      <a:r>
                        <a:rPr lang="en-US" sz="1200" kern="100" dirty="0">
                          <a:effectLst/>
                        </a:rPr>
                        <a:t>decay</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0.0005</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1367991150"/>
                  </a:ext>
                </a:extLst>
              </a:tr>
              <a:tr h="758127">
                <a:tc>
                  <a:txBody>
                    <a:bodyPr/>
                    <a:lstStyle/>
                    <a:p>
                      <a:pPr algn="ctr">
                        <a:lnSpc>
                          <a:spcPct val="150000"/>
                        </a:lnSpc>
                        <a:spcAft>
                          <a:spcPts val="0"/>
                        </a:spcAft>
                      </a:pPr>
                      <a:r>
                        <a:rPr lang="en-US" sz="1200" kern="100">
                          <a:effectLst/>
                        </a:rPr>
                        <a:t>Imgsize</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640</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4065750169"/>
                  </a:ext>
                </a:extLst>
              </a:tr>
            </a:tbl>
          </a:graphicData>
        </a:graphic>
      </p:graphicFrame>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34</a:t>
            </a:fld>
            <a:endParaRPr lang="en-US"/>
          </a:p>
        </p:txBody>
      </p:sp>
      <p:sp>
        <p:nvSpPr>
          <p:cNvPr id="6" name="文字方塊 5">
            <a:extLst>
              <a:ext uri="{FF2B5EF4-FFF2-40B4-BE49-F238E27FC236}">
                <a16:creationId xmlns:a16="http://schemas.microsoft.com/office/drawing/2014/main" id="{FD53604E-27BC-5738-8CC1-F38D7710D1EF}"/>
              </a:ext>
            </a:extLst>
          </p:cNvPr>
          <p:cNvSpPr txBox="1"/>
          <p:nvPr/>
        </p:nvSpPr>
        <p:spPr>
          <a:xfrm>
            <a:off x="1126066" y="1619619"/>
            <a:ext cx="6587066" cy="461665"/>
          </a:xfrm>
          <a:prstGeom prst="rect">
            <a:avLst/>
          </a:prstGeom>
          <a:noFill/>
        </p:spPr>
        <p:txBody>
          <a:bodyPr wrap="square">
            <a:spAutoFit/>
          </a:bodyPr>
          <a:lstStyle/>
          <a:p>
            <a:r>
              <a:rPr lang="zh-TW" altLang="zh-TW" sz="2400" kern="1200" dirty="0">
                <a:solidFill>
                  <a:schemeClr val="tx1"/>
                </a:solidFill>
                <a:effectLst/>
                <a:latin typeface="+mn-lt"/>
                <a:ea typeface="+mn-ea"/>
                <a:cs typeface="+mn-cs"/>
              </a:rPr>
              <a:t>實驗採用</a:t>
            </a:r>
            <a:r>
              <a:rPr lang="en-US" altLang="zh-TW" sz="2400" kern="1200" dirty="0">
                <a:solidFill>
                  <a:schemeClr val="tx1"/>
                </a:solidFill>
                <a:effectLst/>
                <a:latin typeface="+mn-lt"/>
                <a:ea typeface="+mn-ea"/>
                <a:cs typeface="+mn-cs"/>
              </a:rPr>
              <a:t> YOLOv5l</a:t>
            </a:r>
            <a:endParaRPr lang="zh-TW" altLang="en-US" sz="2400" dirty="0"/>
          </a:p>
        </p:txBody>
      </p:sp>
    </p:spTree>
    <p:extLst>
      <p:ext uri="{BB962C8B-B14F-4D97-AF65-F5344CB8AC3E}">
        <p14:creationId xmlns:p14="http://schemas.microsoft.com/office/powerpoint/2010/main" val="835904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zh-TW" dirty="0"/>
              <a:t>實驗設置</a:t>
            </a:r>
            <a:endParaRPr lang="zh-TW" altLang="en-US" dirty="0"/>
          </a:p>
        </p:txBody>
      </p:sp>
      <p:graphicFrame>
        <p:nvGraphicFramePr>
          <p:cNvPr id="5" name="內容版面配置區 4">
            <a:extLst>
              <a:ext uri="{FF2B5EF4-FFF2-40B4-BE49-F238E27FC236}">
                <a16:creationId xmlns:a16="http://schemas.microsoft.com/office/drawing/2014/main" id="{58EC9308-860A-4EE3-A850-015987FB0946}"/>
              </a:ext>
            </a:extLst>
          </p:cNvPr>
          <p:cNvGraphicFramePr>
            <a:graphicFrameLocks noGrp="1"/>
          </p:cNvGraphicFramePr>
          <p:nvPr>
            <p:ph idx="1"/>
            <p:extLst>
              <p:ext uri="{D42A27DB-BD31-4B8C-83A1-F6EECF244321}">
                <p14:modId xmlns:p14="http://schemas.microsoft.com/office/powerpoint/2010/main" val="3634122555"/>
              </p:ext>
            </p:extLst>
          </p:nvPr>
        </p:nvGraphicFramePr>
        <p:xfrm>
          <a:off x="2573866" y="1925765"/>
          <a:ext cx="6653782" cy="3649655"/>
        </p:xfrm>
        <a:graphic>
          <a:graphicData uri="http://schemas.openxmlformats.org/drawingml/2006/table">
            <a:tbl>
              <a:tblPr firstRow="1" firstCol="1" bandRow="1">
                <a:tableStyleId>{5C22544A-7EE6-4342-B048-85BDC9FD1C3A}</a:tableStyleId>
              </a:tblPr>
              <a:tblGrid>
                <a:gridCol w="3326512">
                  <a:extLst>
                    <a:ext uri="{9D8B030D-6E8A-4147-A177-3AD203B41FA5}">
                      <a16:colId xmlns:a16="http://schemas.microsoft.com/office/drawing/2014/main" val="972652881"/>
                    </a:ext>
                  </a:extLst>
                </a:gridCol>
                <a:gridCol w="3327270">
                  <a:extLst>
                    <a:ext uri="{9D8B030D-6E8A-4147-A177-3AD203B41FA5}">
                      <a16:colId xmlns:a16="http://schemas.microsoft.com/office/drawing/2014/main" val="144856756"/>
                    </a:ext>
                  </a:extLst>
                </a:gridCol>
              </a:tblGrid>
              <a:tr h="729931">
                <a:tc>
                  <a:txBody>
                    <a:bodyPr/>
                    <a:lstStyle/>
                    <a:p>
                      <a:pPr algn="ctr">
                        <a:lnSpc>
                          <a:spcPct val="150000"/>
                        </a:lnSpc>
                        <a:spcAft>
                          <a:spcPts val="0"/>
                        </a:spcAft>
                      </a:pPr>
                      <a:r>
                        <a:rPr lang="en-US" sz="1200" kern="100" dirty="0">
                          <a:effectLst/>
                        </a:rPr>
                        <a:t>Computer Configuration</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Specific</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3631863917"/>
                  </a:ext>
                </a:extLst>
              </a:tr>
              <a:tr h="729931">
                <a:tc>
                  <a:txBody>
                    <a:bodyPr/>
                    <a:lstStyle/>
                    <a:p>
                      <a:pPr algn="ctr">
                        <a:lnSpc>
                          <a:spcPct val="150000"/>
                        </a:lnSpc>
                        <a:spcAft>
                          <a:spcPts val="0"/>
                        </a:spcAft>
                      </a:pPr>
                      <a:r>
                        <a:rPr lang="en-US" sz="1200" kern="100">
                          <a:effectLst/>
                        </a:rPr>
                        <a:t>Operation system</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Ubuntu 20.04</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126840556"/>
                  </a:ext>
                </a:extLst>
              </a:tr>
              <a:tr h="729931">
                <a:tc>
                  <a:txBody>
                    <a:bodyPr/>
                    <a:lstStyle/>
                    <a:p>
                      <a:pPr algn="ctr">
                        <a:lnSpc>
                          <a:spcPct val="150000"/>
                        </a:lnSpc>
                        <a:spcAft>
                          <a:spcPts val="0"/>
                        </a:spcAft>
                      </a:pPr>
                      <a:r>
                        <a:rPr lang="en-US" sz="1200" kern="100">
                          <a:effectLst/>
                        </a:rPr>
                        <a:t>Processor</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AMD Ryzen 5 5600G 6C12T</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10447940"/>
                  </a:ext>
                </a:extLst>
              </a:tr>
              <a:tr h="729931">
                <a:tc>
                  <a:txBody>
                    <a:bodyPr/>
                    <a:lstStyle/>
                    <a:p>
                      <a:pPr algn="ctr">
                        <a:lnSpc>
                          <a:spcPct val="150000"/>
                        </a:lnSpc>
                        <a:spcAft>
                          <a:spcPts val="0"/>
                        </a:spcAft>
                      </a:pPr>
                      <a:r>
                        <a:rPr lang="en-US" sz="1200" kern="100">
                          <a:effectLst/>
                        </a:rPr>
                        <a:t>Graphics card</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NVIDIA GeForce RTX 4070 Ti</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3382549696"/>
                  </a:ext>
                </a:extLst>
              </a:tr>
              <a:tr h="729931">
                <a:tc>
                  <a:txBody>
                    <a:bodyPr/>
                    <a:lstStyle/>
                    <a:p>
                      <a:pPr algn="ctr">
                        <a:lnSpc>
                          <a:spcPct val="150000"/>
                        </a:lnSpc>
                        <a:spcAft>
                          <a:spcPts val="0"/>
                        </a:spcAft>
                      </a:pPr>
                      <a:r>
                        <a:rPr lang="en-US" sz="1200" kern="100">
                          <a:effectLst/>
                        </a:rPr>
                        <a:t>Random Access Memory</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128GB</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2575156369"/>
                  </a:ext>
                </a:extLst>
              </a:tr>
            </a:tbl>
          </a:graphicData>
        </a:graphic>
      </p:graphicFrame>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1548623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523999"/>
          </a:xfrm>
        </p:spPr>
        <p:txBody>
          <a:bodyPr/>
          <a:lstStyle/>
          <a:p>
            <a:pPr algn="ctr"/>
            <a:r>
              <a:rPr lang="zh-TW" altLang="en-US" dirty="0"/>
              <a:t>結果評估</a:t>
            </a:r>
          </a:p>
        </p:txBody>
      </p:sp>
      <p:sp>
        <p:nvSpPr>
          <p:cNvPr id="3" name="Subtitle 2"/>
          <p:cNvSpPr>
            <a:spLocks noGrp="1"/>
          </p:cNvSpPr>
          <p:nvPr>
            <p:ph type="subTitle" idx="1"/>
          </p:nvPr>
        </p:nvSpPr>
        <p:spPr>
          <a:xfrm>
            <a:off x="2667000" y="4495800"/>
            <a:ext cx="5943600" cy="762000"/>
          </a:xfrm>
        </p:spPr>
        <p:txBody>
          <a:bodyPr/>
          <a:lstStyle/>
          <a:p>
            <a:pPr algn="ctr"/>
            <a:endParaRPr lang="zh-TW" altLang="en-US" dirty="0"/>
          </a:p>
        </p:txBody>
      </p:sp>
    </p:spTree>
    <p:extLst>
      <p:ext uri="{BB962C8B-B14F-4D97-AF65-F5344CB8AC3E}">
        <p14:creationId xmlns:p14="http://schemas.microsoft.com/office/powerpoint/2010/main" val="683413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lstStyle/>
          <a:p>
            <a:r>
              <a:rPr lang="zh-TW" altLang="zh-TW" dirty="0"/>
              <a:t>後門攻擊於路牌辨識模型</a:t>
            </a:r>
            <a:endParaRPr lang="zh-TW" altLang="en-US" dirty="0"/>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37</a:t>
            </a:fld>
            <a:endParaRPr lang="en-US"/>
          </a:p>
        </p:txBody>
      </p:sp>
      <p:pic>
        <p:nvPicPr>
          <p:cNvPr id="5" name="圖片 4">
            <a:extLst>
              <a:ext uri="{FF2B5EF4-FFF2-40B4-BE49-F238E27FC236}">
                <a16:creationId xmlns:a16="http://schemas.microsoft.com/office/drawing/2014/main" id="{660658C1-8AA3-4A51-995D-D4914498F6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716" y="2592747"/>
            <a:ext cx="1624745" cy="1218559"/>
          </a:xfrm>
          <a:prstGeom prst="rect">
            <a:avLst/>
          </a:prstGeom>
        </p:spPr>
      </p:pic>
      <p:pic>
        <p:nvPicPr>
          <p:cNvPr id="9" name="圖片 8">
            <a:extLst>
              <a:ext uri="{FF2B5EF4-FFF2-40B4-BE49-F238E27FC236}">
                <a16:creationId xmlns:a16="http://schemas.microsoft.com/office/drawing/2014/main" id="{48B1D065-A802-482E-8F7D-25A2A73278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715" y="4315073"/>
            <a:ext cx="1624745" cy="1218559"/>
          </a:xfrm>
          <a:prstGeom prst="rect">
            <a:avLst/>
          </a:prstGeom>
        </p:spPr>
      </p:pic>
      <p:grpSp>
        <p:nvGrpSpPr>
          <p:cNvPr id="72" name="群組 71">
            <a:extLst>
              <a:ext uri="{FF2B5EF4-FFF2-40B4-BE49-F238E27FC236}">
                <a16:creationId xmlns:a16="http://schemas.microsoft.com/office/drawing/2014/main" id="{B4CE79CB-690A-428C-802B-5401ACC3AE95}"/>
              </a:ext>
            </a:extLst>
          </p:cNvPr>
          <p:cNvGrpSpPr/>
          <p:nvPr/>
        </p:nvGrpSpPr>
        <p:grpSpPr>
          <a:xfrm>
            <a:off x="2728442" y="4315071"/>
            <a:ext cx="1624744" cy="1218560"/>
            <a:chOff x="2936153" y="3665282"/>
            <a:chExt cx="1624744" cy="1218560"/>
          </a:xfrm>
        </p:grpSpPr>
        <p:pic>
          <p:nvPicPr>
            <p:cNvPr id="67" name="圖片 66">
              <a:extLst>
                <a:ext uri="{FF2B5EF4-FFF2-40B4-BE49-F238E27FC236}">
                  <a16:creationId xmlns:a16="http://schemas.microsoft.com/office/drawing/2014/main" id="{626B5D0C-6BF4-4951-8953-6DFCF6C395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36153" y="3665283"/>
              <a:ext cx="1624744" cy="1218559"/>
            </a:xfrm>
            <a:prstGeom prst="rect">
              <a:avLst/>
            </a:prstGeom>
          </p:spPr>
        </p:pic>
        <p:pic>
          <p:nvPicPr>
            <p:cNvPr id="68" name="圖片 67">
              <a:extLst>
                <a:ext uri="{FF2B5EF4-FFF2-40B4-BE49-F238E27FC236}">
                  <a16:creationId xmlns:a16="http://schemas.microsoft.com/office/drawing/2014/main" id="{754BC013-CE9C-46E9-BA50-51DEF63598E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8602" t="28482" r="13426" b="50102"/>
            <a:stretch/>
          </p:blipFill>
          <p:spPr>
            <a:xfrm>
              <a:off x="2936153" y="3665282"/>
              <a:ext cx="590818" cy="528043"/>
            </a:xfrm>
            <a:prstGeom prst="rect">
              <a:avLst/>
            </a:prstGeom>
          </p:spPr>
        </p:pic>
      </p:grpSp>
      <p:grpSp>
        <p:nvGrpSpPr>
          <p:cNvPr id="71" name="群組 70">
            <a:extLst>
              <a:ext uri="{FF2B5EF4-FFF2-40B4-BE49-F238E27FC236}">
                <a16:creationId xmlns:a16="http://schemas.microsoft.com/office/drawing/2014/main" id="{5B7E744A-3E37-40E8-B1EB-A0874C1D7609}"/>
              </a:ext>
            </a:extLst>
          </p:cNvPr>
          <p:cNvGrpSpPr/>
          <p:nvPr/>
        </p:nvGrpSpPr>
        <p:grpSpPr>
          <a:xfrm>
            <a:off x="2728442" y="2592746"/>
            <a:ext cx="1624746" cy="1218560"/>
            <a:chOff x="2936153" y="2365577"/>
            <a:chExt cx="1624746" cy="1218560"/>
          </a:xfrm>
        </p:grpSpPr>
        <p:pic>
          <p:nvPicPr>
            <p:cNvPr id="7" name="圖片 6">
              <a:extLst>
                <a:ext uri="{FF2B5EF4-FFF2-40B4-BE49-F238E27FC236}">
                  <a16:creationId xmlns:a16="http://schemas.microsoft.com/office/drawing/2014/main" id="{E599BDED-585C-4B30-B096-30B4DDC7D2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36153" y="2365578"/>
              <a:ext cx="1624746" cy="1218559"/>
            </a:xfrm>
            <a:prstGeom prst="rect">
              <a:avLst/>
            </a:prstGeom>
          </p:spPr>
        </p:pic>
        <p:pic>
          <p:nvPicPr>
            <p:cNvPr id="69" name="圖片 68">
              <a:extLst>
                <a:ext uri="{FF2B5EF4-FFF2-40B4-BE49-F238E27FC236}">
                  <a16:creationId xmlns:a16="http://schemas.microsoft.com/office/drawing/2014/main" id="{09BA9322-E499-4A22-8892-497945805D1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6793" t="29813" r="19848" b="52719"/>
            <a:stretch/>
          </p:blipFill>
          <p:spPr>
            <a:xfrm>
              <a:off x="2936153" y="2365577"/>
              <a:ext cx="498610" cy="489020"/>
            </a:xfrm>
            <a:prstGeom prst="rect">
              <a:avLst/>
            </a:prstGeom>
          </p:spPr>
        </p:pic>
      </p:grpSp>
      <p:sp>
        <p:nvSpPr>
          <p:cNvPr id="73" name="矩形 72">
            <a:extLst>
              <a:ext uri="{FF2B5EF4-FFF2-40B4-BE49-F238E27FC236}">
                <a16:creationId xmlns:a16="http://schemas.microsoft.com/office/drawing/2014/main" id="{064BF05E-6FCC-4BEC-BD1C-82233D340E39}"/>
              </a:ext>
            </a:extLst>
          </p:cNvPr>
          <p:cNvSpPr/>
          <p:nvPr/>
        </p:nvSpPr>
        <p:spPr>
          <a:xfrm>
            <a:off x="1007907" y="2152435"/>
            <a:ext cx="1824073" cy="461665"/>
          </a:xfrm>
          <a:prstGeom prst="rect">
            <a:avLst/>
          </a:prstGeom>
        </p:spPr>
        <p:txBody>
          <a:bodyPr wrap="square">
            <a:spAutoFit/>
          </a:bodyPr>
          <a:lstStyle/>
          <a:p>
            <a:r>
              <a:rPr lang="en-US" altLang="zh-TW" sz="1200" dirty="0">
                <a:ea typeface="標楷體" panose="03000509000000000000" pitchFamily="65" charset="-120"/>
                <a:cs typeface="Times New Roman" panose="02020603050405020304" pitchFamily="18" charset="0"/>
              </a:rPr>
              <a:t>Clean Image</a:t>
            </a:r>
          </a:p>
          <a:p>
            <a:r>
              <a:rPr lang="en-US" altLang="zh-TW" sz="1200" dirty="0">
                <a:ea typeface="標楷體" panose="03000509000000000000" pitchFamily="65" charset="-120"/>
                <a:cs typeface="Times New Roman" panose="02020603050405020304" pitchFamily="18" charset="0"/>
              </a:rPr>
              <a:t>Label: Speed limit 30</a:t>
            </a:r>
            <a:endParaRPr lang="zh-TW" altLang="en-US" sz="1200" dirty="0">
              <a:ea typeface="標楷體" panose="03000509000000000000" pitchFamily="65" charset="-120"/>
            </a:endParaRPr>
          </a:p>
        </p:txBody>
      </p:sp>
      <p:sp>
        <p:nvSpPr>
          <p:cNvPr id="74" name="矩形 73">
            <a:extLst>
              <a:ext uri="{FF2B5EF4-FFF2-40B4-BE49-F238E27FC236}">
                <a16:creationId xmlns:a16="http://schemas.microsoft.com/office/drawing/2014/main" id="{E0F9EF71-E6C5-4D37-B36E-4B10D2BFD436}"/>
              </a:ext>
            </a:extLst>
          </p:cNvPr>
          <p:cNvSpPr/>
          <p:nvPr/>
        </p:nvSpPr>
        <p:spPr>
          <a:xfrm>
            <a:off x="1007906" y="3855132"/>
            <a:ext cx="1824073" cy="461665"/>
          </a:xfrm>
          <a:prstGeom prst="rect">
            <a:avLst/>
          </a:prstGeom>
        </p:spPr>
        <p:txBody>
          <a:bodyPr wrap="square">
            <a:spAutoFit/>
          </a:bodyPr>
          <a:lstStyle/>
          <a:p>
            <a:r>
              <a:rPr lang="en-US" altLang="zh-TW" sz="1200" dirty="0">
                <a:ea typeface="標楷體" panose="03000509000000000000" pitchFamily="65" charset="-120"/>
                <a:cs typeface="Times New Roman" panose="02020603050405020304" pitchFamily="18" charset="0"/>
              </a:rPr>
              <a:t>Clean Image</a:t>
            </a:r>
          </a:p>
          <a:p>
            <a:r>
              <a:rPr lang="en-US" altLang="zh-TW" sz="1200" dirty="0">
                <a:ea typeface="標楷體" panose="03000509000000000000" pitchFamily="65" charset="-120"/>
                <a:cs typeface="Times New Roman" panose="02020603050405020304" pitchFamily="18" charset="0"/>
              </a:rPr>
              <a:t>Label: Speed limit 30</a:t>
            </a:r>
            <a:endParaRPr lang="zh-TW" altLang="en-US" sz="1200" dirty="0">
              <a:ea typeface="標楷體" panose="03000509000000000000" pitchFamily="65" charset="-120"/>
            </a:endParaRPr>
          </a:p>
        </p:txBody>
      </p:sp>
      <p:sp>
        <p:nvSpPr>
          <p:cNvPr id="75" name="矩形 74">
            <a:extLst>
              <a:ext uri="{FF2B5EF4-FFF2-40B4-BE49-F238E27FC236}">
                <a16:creationId xmlns:a16="http://schemas.microsoft.com/office/drawing/2014/main" id="{5B7CDE18-E6EA-45AE-8115-597AE493AA76}"/>
              </a:ext>
            </a:extLst>
          </p:cNvPr>
          <p:cNvSpPr/>
          <p:nvPr/>
        </p:nvSpPr>
        <p:spPr>
          <a:xfrm>
            <a:off x="2642128" y="2162248"/>
            <a:ext cx="1824073" cy="461665"/>
          </a:xfrm>
          <a:prstGeom prst="rect">
            <a:avLst/>
          </a:prstGeom>
        </p:spPr>
        <p:txBody>
          <a:bodyPr wrap="square">
            <a:spAutoFit/>
          </a:bodyPr>
          <a:lstStyle/>
          <a:p>
            <a:r>
              <a:rPr lang="en-US" altLang="zh-TW" sz="1200" dirty="0">
                <a:ea typeface="標楷體" panose="03000509000000000000" pitchFamily="65" charset="-120"/>
                <a:cs typeface="Times New Roman" panose="02020603050405020304" pitchFamily="18" charset="0"/>
              </a:rPr>
              <a:t>Add Trigger</a:t>
            </a:r>
          </a:p>
          <a:p>
            <a:r>
              <a:rPr lang="en-US" altLang="zh-TW" sz="1200" dirty="0">
                <a:ea typeface="標楷體" panose="03000509000000000000" pitchFamily="65" charset="-120"/>
                <a:cs typeface="Times New Roman" panose="02020603050405020304" pitchFamily="18" charset="0"/>
              </a:rPr>
              <a:t>Label: Speed limit 90</a:t>
            </a:r>
          </a:p>
        </p:txBody>
      </p:sp>
      <p:sp>
        <p:nvSpPr>
          <p:cNvPr id="77" name="矩形 76">
            <a:extLst>
              <a:ext uri="{FF2B5EF4-FFF2-40B4-BE49-F238E27FC236}">
                <a16:creationId xmlns:a16="http://schemas.microsoft.com/office/drawing/2014/main" id="{75BDED45-6725-49CA-8D7B-2AB97CC3119D}"/>
              </a:ext>
            </a:extLst>
          </p:cNvPr>
          <p:cNvSpPr/>
          <p:nvPr/>
        </p:nvSpPr>
        <p:spPr>
          <a:xfrm>
            <a:off x="2628777" y="3855131"/>
            <a:ext cx="1824073" cy="461665"/>
          </a:xfrm>
          <a:prstGeom prst="rect">
            <a:avLst/>
          </a:prstGeom>
        </p:spPr>
        <p:txBody>
          <a:bodyPr wrap="square">
            <a:spAutoFit/>
          </a:bodyPr>
          <a:lstStyle/>
          <a:p>
            <a:r>
              <a:rPr lang="en-US" altLang="zh-TW" sz="1200" dirty="0">
                <a:ea typeface="標楷體" panose="03000509000000000000" pitchFamily="65" charset="-120"/>
                <a:cs typeface="Times New Roman" panose="02020603050405020304" pitchFamily="18" charset="0"/>
              </a:rPr>
              <a:t>Add Trigger</a:t>
            </a:r>
          </a:p>
          <a:p>
            <a:r>
              <a:rPr lang="en-US" altLang="zh-TW" sz="1200" dirty="0">
                <a:ea typeface="標楷體" panose="03000509000000000000" pitchFamily="65" charset="-120"/>
                <a:cs typeface="Times New Roman" panose="02020603050405020304" pitchFamily="18" charset="0"/>
              </a:rPr>
              <a:t>Label: Speed limit 90</a:t>
            </a:r>
          </a:p>
        </p:txBody>
      </p:sp>
      <p:grpSp>
        <p:nvGrpSpPr>
          <p:cNvPr id="89" name="群組 88">
            <a:extLst>
              <a:ext uri="{FF2B5EF4-FFF2-40B4-BE49-F238E27FC236}">
                <a16:creationId xmlns:a16="http://schemas.microsoft.com/office/drawing/2014/main" id="{E88C6F95-0380-4741-9BA9-97335DD81AE9}"/>
              </a:ext>
            </a:extLst>
          </p:cNvPr>
          <p:cNvGrpSpPr/>
          <p:nvPr/>
        </p:nvGrpSpPr>
        <p:grpSpPr>
          <a:xfrm>
            <a:off x="6975270" y="2021398"/>
            <a:ext cx="2065296" cy="1218560"/>
            <a:chOff x="7071020" y="1538388"/>
            <a:chExt cx="3209950" cy="1787177"/>
          </a:xfrm>
        </p:grpSpPr>
        <p:pic>
          <p:nvPicPr>
            <p:cNvPr id="85" name="圖片 84">
              <a:extLst>
                <a:ext uri="{FF2B5EF4-FFF2-40B4-BE49-F238E27FC236}">
                  <a16:creationId xmlns:a16="http://schemas.microsoft.com/office/drawing/2014/main" id="{3481338F-D20D-47B2-970F-CFD9A901A80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71020" y="1538388"/>
              <a:ext cx="2382902" cy="1787177"/>
            </a:xfrm>
            <a:prstGeom prst="rect">
              <a:avLst/>
            </a:prstGeom>
          </p:spPr>
        </p:pic>
        <p:pic>
          <p:nvPicPr>
            <p:cNvPr id="86" name="圖片 85">
              <a:extLst>
                <a:ext uri="{FF2B5EF4-FFF2-40B4-BE49-F238E27FC236}">
                  <a16:creationId xmlns:a16="http://schemas.microsoft.com/office/drawing/2014/main" id="{9383F3CA-5465-4426-A95B-2916BB6ABA1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2934" t="33679" r="26305" b="35353"/>
            <a:stretch/>
          </p:blipFill>
          <p:spPr>
            <a:xfrm>
              <a:off x="9452899" y="1538388"/>
              <a:ext cx="828071" cy="1787177"/>
            </a:xfrm>
            <a:prstGeom prst="rect">
              <a:avLst/>
            </a:prstGeom>
          </p:spPr>
        </p:pic>
      </p:grpSp>
      <p:grpSp>
        <p:nvGrpSpPr>
          <p:cNvPr id="90" name="群組 89">
            <a:extLst>
              <a:ext uri="{FF2B5EF4-FFF2-40B4-BE49-F238E27FC236}">
                <a16:creationId xmlns:a16="http://schemas.microsoft.com/office/drawing/2014/main" id="{E84AC326-2F8A-41E1-B1FA-0069ED390373}"/>
              </a:ext>
            </a:extLst>
          </p:cNvPr>
          <p:cNvGrpSpPr/>
          <p:nvPr/>
        </p:nvGrpSpPr>
        <p:grpSpPr>
          <a:xfrm>
            <a:off x="6974611" y="3315403"/>
            <a:ext cx="2065955" cy="1097771"/>
            <a:chOff x="7612064" y="4375555"/>
            <a:chExt cx="3067808" cy="1644385"/>
          </a:xfrm>
        </p:grpSpPr>
        <p:pic>
          <p:nvPicPr>
            <p:cNvPr id="83" name="圖片 82">
              <a:extLst>
                <a:ext uri="{FF2B5EF4-FFF2-40B4-BE49-F238E27FC236}">
                  <a16:creationId xmlns:a16="http://schemas.microsoft.com/office/drawing/2014/main" id="{562D05F7-82F6-42E4-AB89-100F9DE85DB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12064" y="4375555"/>
              <a:ext cx="2192513" cy="1644385"/>
            </a:xfrm>
            <a:prstGeom prst="rect">
              <a:avLst/>
            </a:prstGeom>
          </p:spPr>
        </p:pic>
        <p:pic>
          <p:nvPicPr>
            <p:cNvPr id="87" name="圖片 86">
              <a:extLst>
                <a:ext uri="{FF2B5EF4-FFF2-40B4-BE49-F238E27FC236}">
                  <a16:creationId xmlns:a16="http://schemas.microsoft.com/office/drawing/2014/main" id="{C7340339-9EFA-41E8-A9A8-05005EF1AB5E}"/>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66426" t="27912" r="15350" b="28630"/>
            <a:stretch/>
          </p:blipFill>
          <p:spPr>
            <a:xfrm>
              <a:off x="9760430" y="4375555"/>
              <a:ext cx="919442" cy="1644385"/>
            </a:xfrm>
            <a:prstGeom prst="rect">
              <a:avLst/>
            </a:prstGeom>
          </p:spPr>
        </p:pic>
      </p:grpSp>
      <p:grpSp>
        <p:nvGrpSpPr>
          <p:cNvPr id="93" name="群組 92">
            <a:extLst>
              <a:ext uri="{FF2B5EF4-FFF2-40B4-BE49-F238E27FC236}">
                <a16:creationId xmlns:a16="http://schemas.microsoft.com/office/drawing/2014/main" id="{07856FC1-8B03-48FC-87E0-C67BECCB5968}"/>
              </a:ext>
            </a:extLst>
          </p:cNvPr>
          <p:cNvGrpSpPr/>
          <p:nvPr/>
        </p:nvGrpSpPr>
        <p:grpSpPr>
          <a:xfrm>
            <a:off x="6974611" y="4499327"/>
            <a:ext cx="2071184" cy="1218560"/>
            <a:chOff x="7625216" y="4561112"/>
            <a:chExt cx="2071184" cy="1218560"/>
          </a:xfrm>
        </p:grpSpPr>
        <p:pic>
          <p:nvPicPr>
            <p:cNvPr id="79" name="圖片 78">
              <a:extLst>
                <a:ext uri="{FF2B5EF4-FFF2-40B4-BE49-F238E27FC236}">
                  <a16:creationId xmlns:a16="http://schemas.microsoft.com/office/drawing/2014/main" id="{FBD2199F-1A45-4E96-A6E9-9D4DB565E5C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625216" y="4561113"/>
              <a:ext cx="1552070" cy="1218559"/>
            </a:xfrm>
            <a:prstGeom prst="rect">
              <a:avLst/>
            </a:prstGeom>
          </p:spPr>
        </p:pic>
        <p:pic>
          <p:nvPicPr>
            <p:cNvPr id="88" name="圖片 87">
              <a:extLst>
                <a:ext uri="{FF2B5EF4-FFF2-40B4-BE49-F238E27FC236}">
                  <a16:creationId xmlns:a16="http://schemas.microsoft.com/office/drawing/2014/main" id="{2B39C013-B509-4074-B45A-6811D72B1031}"/>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73694" t="28589" r="12433" b="34346"/>
            <a:stretch/>
          </p:blipFill>
          <p:spPr>
            <a:xfrm>
              <a:off x="9122712" y="4561112"/>
              <a:ext cx="573688" cy="1218560"/>
            </a:xfrm>
            <a:prstGeom prst="rect">
              <a:avLst/>
            </a:prstGeom>
          </p:spPr>
        </p:pic>
      </p:grpSp>
      <p:sp>
        <p:nvSpPr>
          <p:cNvPr id="94" name="矩形 93">
            <a:extLst>
              <a:ext uri="{FF2B5EF4-FFF2-40B4-BE49-F238E27FC236}">
                <a16:creationId xmlns:a16="http://schemas.microsoft.com/office/drawing/2014/main" id="{3A8D9512-003C-4559-A7A2-8F28AFFDCE12}"/>
              </a:ext>
            </a:extLst>
          </p:cNvPr>
          <p:cNvSpPr/>
          <p:nvPr/>
        </p:nvSpPr>
        <p:spPr>
          <a:xfrm>
            <a:off x="9631252" y="2407291"/>
            <a:ext cx="1824073" cy="461665"/>
          </a:xfrm>
          <a:prstGeom prst="rect">
            <a:avLst/>
          </a:prstGeom>
        </p:spPr>
        <p:txBody>
          <a:bodyPr wrap="square">
            <a:spAutoFit/>
          </a:bodyPr>
          <a:lstStyle/>
          <a:p>
            <a:r>
              <a:rPr lang="en-US" altLang="zh-TW" sz="1200" dirty="0">
                <a:ea typeface="標楷體" panose="03000509000000000000" pitchFamily="65" charset="-120"/>
                <a:cs typeface="Times New Roman" panose="02020603050405020304" pitchFamily="18" charset="0"/>
              </a:rPr>
              <a:t>Label: Speed limit 30</a:t>
            </a:r>
          </a:p>
          <a:p>
            <a:r>
              <a:rPr lang="en-US" altLang="zh-TW" sz="1200" dirty="0">
                <a:ea typeface="標楷體" panose="03000509000000000000" pitchFamily="65" charset="-120"/>
                <a:cs typeface="Times New Roman" panose="02020603050405020304" pitchFamily="18" charset="0"/>
              </a:rPr>
              <a:t>Correct Label</a:t>
            </a:r>
          </a:p>
        </p:txBody>
      </p:sp>
      <p:sp>
        <p:nvSpPr>
          <p:cNvPr id="95" name="矩形 94">
            <a:extLst>
              <a:ext uri="{FF2B5EF4-FFF2-40B4-BE49-F238E27FC236}">
                <a16:creationId xmlns:a16="http://schemas.microsoft.com/office/drawing/2014/main" id="{15C91D3A-5343-40D3-A7B7-251425E1A0B9}"/>
              </a:ext>
            </a:extLst>
          </p:cNvPr>
          <p:cNvSpPr/>
          <p:nvPr/>
        </p:nvSpPr>
        <p:spPr>
          <a:xfrm>
            <a:off x="9631253" y="3580473"/>
            <a:ext cx="1824073" cy="461665"/>
          </a:xfrm>
          <a:prstGeom prst="rect">
            <a:avLst/>
          </a:prstGeom>
        </p:spPr>
        <p:txBody>
          <a:bodyPr wrap="square">
            <a:spAutoFit/>
          </a:bodyPr>
          <a:lstStyle/>
          <a:p>
            <a:r>
              <a:rPr lang="en-US" altLang="zh-TW" sz="1200" dirty="0">
                <a:ea typeface="標楷體" panose="03000509000000000000" pitchFamily="65" charset="-120"/>
                <a:cs typeface="Times New Roman" panose="02020603050405020304" pitchFamily="18" charset="0"/>
              </a:rPr>
              <a:t>Label: Speed limit 90</a:t>
            </a:r>
          </a:p>
          <a:p>
            <a:r>
              <a:rPr lang="en-US" altLang="zh-TW" sz="1200" dirty="0">
                <a:ea typeface="標楷體" panose="03000509000000000000" pitchFamily="65" charset="-120"/>
                <a:cs typeface="Times New Roman" panose="02020603050405020304" pitchFamily="18" charset="0"/>
              </a:rPr>
              <a:t>Correct Label</a:t>
            </a:r>
          </a:p>
        </p:txBody>
      </p:sp>
      <p:sp>
        <p:nvSpPr>
          <p:cNvPr id="96" name="矩形 95">
            <a:extLst>
              <a:ext uri="{FF2B5EF4-FFF2-40B4-BE49-F238E27FC236}">
                <a16:creationId xmlns:a16="http://schemas.microsoft.com/office/drawing/2014/main" id="{CD0B14B5-F742-467C-A844-D93D154E55E2}"/>
              </a:ext>
            </a:extLst>
          </p:cNvPr>
          <p:cNvSpPr/>
          <p:nvPr/>
        </p:nvSpPr>
        <p:spPr>
          <a:xfrm>
            <a:off x="9631254" y="4877774"/>
            <a:ext cx="1824073" cy="461665"/>
          </a:xfrm>
          <a:prstGeom prst="rect">
            <a:avLst/>
          </a:prstGeom>
        </p:spPr>
        <p:txBody>
          <a:bodyPr wrap="square">
            <a:spAutoFit/>
          </a:bodyPr>
          <a:lstStyle/>
          <a:p>
            <a:r>
              <a:rPr lang="en-US" altLang="zh-TW" sz="1200" dirty="0">
                <a:ea typeface="標楷體" panose="03000509000000000000" pitchFamily="65" charset="-120"/>
                <a:cs typeface="Times New Roman" panose="02020603050405020304" pitchFamily="18" charset="0"/>
              </a:rPr>
              <a:t>Label: Speed limit 90</a:t>
            </a:r>
          </a:p>
          <a:p>
            <a:r>
              <a:rPr lang="en-US" altLang="zh-TW" sz="1200" dirty="0">
                <a:ea typeface="標楷體" panose="03000509000000000000" pitchFamily="65" charset="-120"/>
                <a:cs typeface="Times New Roman" panose="02020603050405020304" pitchFamily="18" charset="0"/>
              </a:rPr>
              <a:t>Correct Label</a:t>
            </a:r>
          </a:p>
        </p:txBody>
      </p:sp>
      <p:sp>
        <p:nvSpPr>
          <p:cNvPr id="97" name="矩形 96">
            <a:extLst>
              <a:ext uri="{FF2B5EF4-FFF2-40B4-BE49-F238E27FC236}">
                <a16:creationId xmlns:a16="http://schemas.microsoft.com/office/drawing/2014/main" id="{27066121-BC7B-4255-B3A5-4FEB6788FDE8}"/>
              </a:ext>
            </a:extLst>
          </p:cNvPr>
          <p:cNvSpPr/>
          <p:nvPr/>
        </p:nvSpPr>
        <p:spPr>
          <a:xfrm>
            <a:off x="5032578" y="3391150"/>
            <a:ext cx="1250069" cy="125235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95250" indent="127000" algn="ctr">
              <a:lnSpc>
                <a:spcPct val="150000"/>
              </a:lnSpc>
              <a:spcAft>
                <a:spcPts val="0"/>
              </a:spcAft>
            </a:pPr>
            <a:endParaRPr lang="en-US" sz="1200" kern="100" dirty="0">
              <a:solidFill>
                <a:srgbClr val="C00000"/>
              </a:solidFill>
              <a:effectLst/>
              <a:latin typeface="Times New Roman" panose="02020603050405020304" pitchFamily="18" charset="0"/>
              <a:ea typeface="標楷體" panose="03000509000000000000" pitchFamily="65" charset="-120"/>
              <a:cs typeface="新細明體" panose="02020500000000000000" pitchFamily="18" charset="-120"/>
            </a:endParaRPr>
          </a:p>
          <a:p>
            <a:pPr marL="95250" indent="127000" algn="ctr">
              <a:lnSpc>
                <a:spcPct val="150000"/>
              </a:lnSpc>
              <a:spcAft>
                <a:spcPts val="0"/>
              </a:spcAft>
            </a:pPr>
            <a:r>
              <a:rPr lang="en-US" sz="1200" kern="100" dirty="0">
                <a:solidFill>
                  <a:srgbClr val="C00000"/>
                </a:solidFill>
                <a:effectLst/>
                <a:latin typeface="Times New Roman" panose="02020603050405020304" pitchFamily="18" charset="0"/>
                <a:ea typeface="標楷體" panose="03000509000000000000" pitchFamily="65" charset="-120"/>
                <a:cs typeface="新細明體" panose="02020500000000000000" pitchFamily="18" charset="-120"/>
              </a:rPr>
              <a:t> </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a:p>
            <a:pPr marL="95250" indent="127000" algn="ctr">
              <a:lnSpc>
                <a:spcPct val="150000"/>
              </a:lnSpc>
              <a:spcAft>
                <a:spcPts val="0"/>
              </a:spcAft>
            </a:pPr>
            <a:r>
              <a:rPr lang="en-US" sz="1200" kern="100" dirty="0">
                <a:solidFill>
                  <a:srgbClr val="C00000"/>
                </a:solidFill>
                <a:effectLst/>
                <a:latin typeface="Times New Roman" panose="02020603050405020304" pitchFamily="18" charset="0"/>
                <a:ea typeface="標楷體" panose="03000509000000000000" pitchFamily="65" charset="-120"/>
                <a:cs typeface="新細明體" panose="02020500000000000000" pitchFamily="18" charset="-120"/>
              </a:rPr>
              <a:t> </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a:p>
            <a:pPr marL="95250" indent="127000" algn="ctr">
              <a:lnSpc>
                <a:spcPct val="150000"/>
              </a:lnSpc>
              <a:spcAft>
                <a:spcPts val="0"/>
              </a:spcAft>
            </a:pPr>
            <a:r>
              <a:rPr lang="en-US" sz="1200" kern="100" dirty="0">
                <a:solidFill>
                  <a:srgbClr val="C00000"/>
                </a:solidFill>
                <a:effectLst/>
                <a:latin typeface="Times New Roman" panose="02020603050405020304" pitchFamily="18" charset="0"/>
                <a:ea typeface="標楷體" panose="03000509000000000000" pitchFamily="65" charset="-120"/>
                <a:cs typeface="新細明體" panose="02020500000000000000" pitchFamily="18" charset="-120"/>
              </a:rPr>
              <a:t> </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a:p>
            <a:pPr marL="95250" indent="127000" algn="ctr">
              <a:lnSpc>
                <a:spcPct val="150000"/>
              </a:lnSpc>
              <a:spcAft>
                <a:spcPts val="0"/>
              </a:spcAft>
            </a:pPr>
            <a:r>
              <a:rPr lang="en-US" sz="1200" kern="100" dirty="0">
                <a:solidFill>
                  <a:srgbClr val="C00000"/>
                </a:solidFill>
                <a:effectLst/>
                <a:latin typeface="Times New Roman" panose="02020603050405020304" pitchFamily="18" charset="0"/>
                <a:ea typeface="標楷體" panose="03000509000000000000" pitchFamily="65" charset="-120"/>
                <a:cs typeface="新細明體" panose="02020500000000000000" pitchFamily="18" charset="-120"/>
              </a:rPr>
              <a:t> </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a:p>
            <a:pPr marL="95250" indent="127000" algn="ctr">
              <a:lnSpc>
                <a:spcPct val="150000"/>
              </a:lnSpc>
              <a:spcAft>
                <a:spcPts val="0"/>
              </a:spcAft>
            </a:pPr>
            <a:r>
              <a:rPr lang="en-US" sz="1200" kern="100" dirty="0">
                <a:solidFill>
                  <a:srgbClr val="C00000"/>
                </a:solidFill>
                <a:effectLst/>
                <a:latin typeface="Times New Roman" panose="02020603050405020304" pitchFamily="18" charset="0"/>
                <a:ea typeface="標楷體" panose="03000509000000000000" pitchFamily="65" charset="-120"/>
                <a:cs typeface="新細明體" panose="02020500000000000000" pitchFamily="18" charset="-120"/>
              </a:rPr>
              <a:t> </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a:p>
            <a:pPr marL="95250" indent="127000" algn="ctr">
              <a:lnSpc>
                <a:spcPct val="150000"/>
              </a:lnSpc>
              <a:spcAft>
                <a:spcPts val="0"/>
              </a:spcAft>
            </a:pPr>
            <a:r>
              <a:rPr lang="en-US" sz="1200" kern="100" dirty="0">
                <a:solidFill>
                  <a:srgbClr val="C00000"/>
                </a:solidFill>
                <a:effectLst/>
                <a:latin typeface="Times New Roman" panose="02020603050405020304" pitchFamily="18" charset="0"/>
                <a:ea typeface="標楷體" panose="03000509000000000000" pitchFamily="65" charset="-120"/>
                <a:cs typeface="新細明體" panose="02020500000000000000" pitchFamily="18" charset="-120"/>
              </a:rPr>
              <a:t> </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p:txBody>
      </p:sp>
      <p:pic>
        <p:nvPicPr>
          <p:cNvPr id="98" name="圖片 97">
            <a:extLst>
              <a:ext uri="{FF2B5EF4-FFF2-40B4-BE49-F238E27FC236}">
                <a16:creationId xmlns:a16="http://schemas.microsoft.com/office/drawing/2014/main" id="{8A684061-FDEF-4F58-A7EA-715199F16CD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42595" y="3556943"/>
            <a:ext cx="894115" cy="856231"/>
          </a:xfrm>
          <a:prstGeom prst="rect">
            <a:avLst/>
          </a:prstGeom>
        </p:spPr>
      </p:pic>
      <p:sp>
        <p:nvSpPr>
          <p:cNvPr id="99" name="矩形 98">
            <a:extLst>
              <a:ext uri="{FF2B5EF4-FFF2-40B4-BE49-F238E27FC236}">
                <a16:creationId xmlns:a16="http://schemas.microsoft.com/office/drawing/2014/main" id="{934DF4B3-827B-4D2D-B7DD-0AB26D269CA7}"/>
              </a:ext>
            </a:extLst>
          </p:cNvPr>
          <p:cNvSpPr/>
          <p:nvPr/>
        </p:nvSpPr>
        <p:spPr>
          <a:xfrm>
            <a:off x="906474" y="2094387"/>
            <a:ext cx="3598849" cy="360381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342900" lvl="0" indent="-342900" algn="ctr">
              <a:lnSpc>
                <a:spcPct val="150000"/>
              </a:lnSpc>
              <a:spcAft>
                <a:spcPts val="0"/>
              </a:spcAft>
              <a:buFont typeface="+mj-lt"/>
              <a:buAutoNum type="alphaLcParenBoth"/>
            </a:pPr>
            <a:r>
              <a:rPr lang="en-US" sz="1600" kern="100" dirty="0">
                <a:solidFill>
                  <a:srgbClr val="C00000"/>
                </a:solidFill>
                <a:effectLst/>
                <a:latin typeface="Times New Roman" panose="02020603050405020304" pitchFamily="18" charset="0"/>
                <a:ea typeface="標楷體" panose="03000509000000000000" pitchFamily="65" charset="-120"/>
                <a:cs typeface="新細明體" panose="02020500000000000000" pitchFamily="18" charset="-120"/>
              </a:rPr>
              <a:t>Poisoning Stage</a:t>
            </a:r>
            <a:endParaRPr lang="zh-TW" sz="1600" kern="100" dirty="0">
              <a:effectLst/>
              <a:latin typeface="Times New Roman" panose="02020603050405020304" pitchFamily="18" charset="0"/>
              <a:ea typeface="標楷體" panose="03000509000000000000" pitchFamily="65" charset="-120"/>
              <a:cs typeface="新細明體" panose="02020500000000000000" pitchFamily="18" charset="-120"/>
            </a:endParaRPr>
          </a:p>
          <a:p>
            <a:pPr marL="95250" indent="127000" algn="ctr">
              <a:lnSpc>
                <a:spcPct val="150000"/>
              </a:lnSpc>
              <a:spcAft>
                <a:spcPts val="0"/>
              </a:spcAft>
            </a:pPr>
            <a:r>
              <a:rPr lang="en-US" sz="1200" kern="100" dirty="0">
                <a:effectLst/>
                <a:latin typeface="Times New Roman" panose="02020603050405020304" pitchFamily="18" charset="0"/>
                <a:ea typeface="標楷體" panose="03000509000000000000" pitchFamily="65" charset="-120"/>
                <a:cs typeface="新細明體" panose="02020500000000000000" pitchFamily="18" charset="-120"/>
              </a:rPr>
              <a:t> </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a:p>
            <a:pPr marL="95250" indent="127000" algn="ctr">
              <a:lnSpc>
                <a:spcPct val="150000"/>
              </a:lnSpc>
              <a:spcAft>
                <a:spcPts val="0"/>
              </a:spcAft>
            </a:pPr>
            <a:r>
              <a:rPr lang="en-US" sz="1200" kern="100" dirty="0">
                <a:effectLst/>
                <a:latin typeface="Times New Roman" panose="02020603050405020304" pitchFamily="18" charset="0"/>
                <a:ea typeface="標楷體" panose="03000509000000000000" pitchFamily="65" charset="-120"/>
                <a:cs typeface="新細明體" panose="02020500000000000000" pitchFamily="18" charset="-120"/>
              </a:rPr>
              <a:t> </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a:p>
            <a:pPr marL="95250" indent="127000" algn="ctr">
              <a:lnSpc>
                <a:spcPct val="150000"/>
              </a:lnSpc>
              <a:spcAft>
                <a:spcPts val="0"/>
              </a:spcAft>
            </a:pPr>
            <a:r>
              <a:rPr lang="en-US" sz="1200" kern="100" dirty="0">
                <a:effectLst/>
                <a:latin typeface="Times New Roman" panose="02020603050405020304" pitchFamily="18" charset="0"/>
                <a:ea typeface="標楷體" panose="03000509000000000000" pitchFamily="65" charset="-120"/>
                <a:cs typeface="新細明體" panose="02020500000000000000" pitchFamily="18" charset="-120"/>
              </a:rPr>
              <a:t> </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a:p>
            <a:pPr marL="95250" indent="127000" algn="ctr">
              <a:lnSpc>
                <a:spcPct val="150000"/>
              </a:lnSpc>
              <a:spcAft>
                <a:spcPts val="0"/>
              </a:spcAft>
            </a:pPr>
            <a:r>
              <a:rPr lang="en-US" sz="1200" kern="100" dirty="0">
                <a:effectLst/>
                <a:latin typeface="Times New Roman" panose="02020603050405020304" pitchFamily="18" charset="0"/>
                <a:ea typeface="標楷體" panose="03000509000000000000" pitchFamily="65" charset="-120"/>
                <a:cs typeface="新細明體" panose="02020500000000000000" pitchFamily="18" charset="-120"/>
              </a:rPr>
              <a:t> </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a:p>
            <a:pPr marL="95250" indent="127000" algn="ctr">
              <a:lnSpc>
                <a:spcPct val="150000"/>
              </a:lnSpc>
              <a:spcAft>
                <a:spcPts val="0"/>
              </a:spcAft>
            </a:pPr>
            <a:r>
              <a:rPr lang="en-US" sz="1200" kern="100" dirty="0">
                <a:effectLst/>
                <a:latin typeface="Times New Roman" panose="02020603050405020304" pitchFamily="18" charset="0"/>
                <a:ea typeface="標楷體" panose="03000509000000000000" pitchFamily="65" charset="-120"/>
                <a:cs typeface="新細明體" panose="02020500000000000000" pitchFamily="18" charset="-120"/>
              </a:rPr>
              <a:t> </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a:p>
            <a:pPr marL="95250" indent="127000" algn="ctr">
              <a:lnSpc>
                <a:spcPct val="150000"/>
              </a:lnSpc>
              <a:spcAft>
                <a:spcPts val="0"/>
              </a:spcAft>
            </a:pPr>
            <a:r>
              <a:rPr lang="en-US" sz="1200" kern="100" dirty="0">
                <a:effectLst/>
                <a:latin typeface="Times New Roman" panose="02020603050405020304" pitchFamily="18" charset="0"/>
                <a:ea typeface="標楷體" panose="03000509000000000000" pitchFamily="65" charset="-120"/>
                <a:cs typeface="新細明體" panose="02020500000000000000" pitchFamily="18" charset="-120"/>
              </a:rPr>
              <a:t> </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a:p>
            <a:pPr marL="95250" indent="127000" algn="ctr">
              <a:lnSpc>
                <a:spcPct val="150000"/>
              </a:lnSpc>
              <a:spcAft>
                <a:spcPts val="0"/>
              </a:spcAft>
            </a:pPr>
            <a:r>
              <a:rPr lang="en-US" sz="1200" kern="100" dirty="0">
                <a:effectLst/>
                <a:latin typeface="Times New Roman" panose="02020603050405020304" pitchFamily="18" charset="0"/>
                <a:ea typeface="標楷體" panose="03000509000000000000" pitchFamily="65" charset="-120"/>
                <a:cs typeface="新細明體" panose="02020500000000000000" pitchFamily="18" charset="-120"/>
              </a:rPr>
              <a:t> </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a:p>
            <a:pPr marL="95250" indent="127000" algn="ctr">
              <a:lnSpc>
                <a:spcPct val="150000"/>
              </a:lnSpc>
              <a:spcAft>
                <a:spcPts val="0"/>
              </a:spcAft>
            </a:pPr>
            <a:r>
              <a:rPr lang="en-US" sz="1200" kern="100" dirty="0">
                <a:effectLst/>
                <a:latin typeface="Times New Roman" panose="02020603050405020304" pitchFamily="18" charset="0"/>
                <a:ea typeface="標楷體" panose="03000509000000000000" pitchFamily="65" charset="-120"/>
                <a:cs typeface="新細明體" panose="02020500000000000000" pitchFamily="18" charset="-120"/>
              </a:rPr>
              <a:t> </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a:p>
            <a:pPr marL="95250" indent="127000" algn="ctr">
              <a:lnSpc>
                <a:spcPct val="150000"/>
              </a:lnSpc>
              <a:spcAft>
                <a:spcPts val="0"/>
              </a:spcAft>
            </a:pPr>
            <a:r>
              <a:rPr lang="en-US" sz="1200" kern="100" dirty="0">
                <a:effectLst/>
                <a:latin typeface="Times New Roman" panose="02020603050405020304" pitchFamily="18" charset="0"/>
                <a:ea typeface="標楷體" panose="03000509000000000000" pitchFamily="65" charset="-120"/>
                <a:cs typeface="新細明體" panose="02020500000000000000" pitchFamily="18" charset="-120"/>
              </a:rPr>
              <a:t> </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a:p>
            <a:pPr marL="95250" indent="127000" algn="ctr">
              <a:lnSpc>
                <a:spcPct val="150000"/>
              </a:lnSpc>
              <a:spcAft>
                <a:spcPts val="0"/>
              </a:spcAft>
            </a:pPr>
            <a:r>
              <a:rPr lang="en-US" sz="1200" kern="100" dirty="0">
                <a:effectLst/>
                <a:latin typeface="Times New Roman" panose="02020603050405020304" pitchFamily="18" charset="0"/>
                <a:ea typeface="標楷體" panose="03000509000000000000" pitchFamily="65" charset="-120"/>
                <a:cs typeface="新細明體" panose="02020500000000000000" pitchFamily="18" charset="-120"/>
              </a:rPr>
              <a:t> </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a:p>
            <a:pPr marL="95250" indent="127000" algn="ctr">
              <a:lnSpc>
                <a:spcPct val="150000"/>
              </a:lnSpc>
              <a:spcAft>
                <a:spcPts val="0"/>
              </a:spcAft>
            </a:pPr>
            <a:r>
              <a:rPr lang="en-US" sz="1200" kern="100" dirty="0">
                <a:effectLst/>
                <a:latin typeface="Times New Roman" panose="02020603050405020304" pitchFamily="18" charset="0"/>
                <a:ea typeface="標楷體" panose="03000509000000000000" pitchFamily="65" charset="-120"/>
                <a:cs typeface="新細明體" panose="02020500000000000000" pitchFamily="18" charset="-120"/>
              </a:rPr>
              <a:t> </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a:p>
            <a:pPr marL="95250" indent="127000" algn="ctr">
              <a:lnSpc>
                <a:spcPct val="150000"/>
              </a:lnSpc>
              <a:spcAft>
                <a:spcPts val="0"/>
              </a:spcAft>
            </a:pPr>
            <a:r>
              <a:rPr lang="en-US" sz="1200" kern="100" dirty="0">
                <a:effectLst/>
                <a:latin typeface="Times New Roman" panose="02020603050405020304" pitchFamily="18" charset="0"/>
                <a:ea typeface="標楷體" panose="03000509000000000000" pitchFamily="65" charset="-120"/>
                <a:cs typeface="新細明體" panose="02020500000000000000" pitchFamily="18" charset="-120"/>
              </a:rPr>
              <a:t> </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a:p>
            <a:pPr marL="95250" indent="127000" algn="ctr">
              <a:lnSpc>
                <a:spcPct val="150000"/>
              </a:lnSpc>
              <a:spcAft>
                <a:spcPts val="0"/>
              </a:spcAft>
            </a:pPr>
            <a:r>
              <a:rPr lang="en-US" sz="1200" kern="100" dirty="0">
                <a:effectLst/>
                <a:latin typeface="Times New Roman" panose="02020603050405020304" pitchFamily="18" charset="0"/>
                <a:ea typeface="標楷體" panose="03000509000000000000" pitchFamily="65" charset="-120"/>
                <a:cs typeface="新細明體" panose="02020500000000000000" pitchFamily="18" charset="-120"/>
              </a:rPr>
              <a:t> </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a:p>
            <a:pPr marL="95250" indent="127000" algn="ctr">
              <a:lnSpc>
                <a:spcPct val="150000"/>
              </a:lnSpc>
              <a:spcAft>
                <a:spcPts val="0"/>
              </a:spcAft>
            </a:pPr>
            <a:r>
              <a:rPr lang="en-US" sz="1200" kern="100" dirty="0">
                <a:effectLst/>
                <a:latin typeface="Times New Roman" panose="02020603050405020304" pitchFamily="18" charset="0"/>
                <a:ea typeface="標楷體" panose="03000509000000000000" pitchFamily="65" charset="-120"/>
                <a:cs typeface="新細明體" panose="02020500000000000000" pitchFamily="18" charset="-120"/>
              </a:rPr>
              <a:t> </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a:p>
            <a:pPr marL="95250" indent="127000" algn="ctr">
              <a:lnSpc>
                <a:spcPct val="150000"/>
              </a:lnSpc>
              <a:spcAft>
                <a:spcPts val="0"/>
              </a:spcAft>
            </a:pPr>
            <a:r>
              <a:rPr lang="en-US" sz="1200" kern="100" dirty="0">
                <a:effectLst/>
                <a:latin typeface="Times New Roman" panose="02020603050405020304" pitchFamily="18" charset="0"/>
                <a:ea typeface="標楷體" panose="03000509000000000000" pitchFamily="65" charset="-120"/>
                <a:cs typeface="新細明體" panose="02020500000000000000" pitchFamily="18" charset="-120"/>
              </a:rPr>
              <a:t> </a:t>
            </a:r>
            <a:endParaRPr lang="zh-TW" sz="1200" kern="100" dirty="0">
              <a:effectLst/>
              <a:latin typeface="Times New Roman" panose="02020603050405020304" pitchFamily="18" charset="0"/>
              <a:ea typeface="標楷體" panose="03000509000000000000" pitchFamily="65" charset="-120"/>
              <a:cs typeface="新細明體" panose="02020500000000000000" pitchFamily="18" charset="-120"/>
            </a:endParaRPr>
          </a:p>
        </p:txBody>
      </p:sp>
      <p:sp>
        <p:nvSpPr>
          <p:cNvPr id="100" name="矩形 99">
            <a:extLst>
              <a:ext uri="{FF2B5EF4-FFF2-40B4-BE49-F238E27FC236}">
                <a16:creationId xmlns:a16="http://schemas.microsoft.com/office/drawing/2014/main" id="{7A423BF0-F8BE-4525-B556-25F20A5707AA}"/>
              </a:ext>
            </a:extLst>
          </p:cNvPr>
          <p:cNvSpPr/>
          <p:nvPr/>
        </p:nvSpPr>
        <p:spPr>
          <a:xfrm>
            <a:off x="4795120" y="2875042"/>
            <a:ext cx="1460656" cy="417422"/>
          </a:xfrm>
          <a:prstGeom prst="rect">
            <a:avLst/>
          </a:prstGeom>
        </p:spPr>
        <p:txBody>
          <a:bodyPr wrap="none">
            <a:spAutoFit/>
          </a:bodyPr>
          <a:lstStyle/>
          <a:p>
            <a:pPr marL="95250" indent="127000" algn="ctr">
              <a:lnSpc>
                <a:spcPct val="150000"/>
              </a:lnSpc>
              <a:spcAft>
                <a:spcPts val="0"/>
              </a:spcAft>
            </a:pPr>
            <a:r>
              <a:rPr lang="en-US" altLang="zh-TW" sz="1600" kern="100" dirty="0">
                <a:solidFill>
                  <a:srgbClr val="C00000"/>
                </a:solidFill>
                <a:latin typeface="Times New Roman" panose="02020603050405020304" pitchFamily="18" charset="0"/>
                <a:ea typeface="標楷體" panose="03000509000000000000" pitchFamily="65" charset="-120"/>
                <a:cs typeface="新細明體" panose="02020500000000000000" pitchFamily="18" charset="-120"/>
              </a:rPr>
              <a:t>(b) Training </a:t>
            </a:r>
            <a:endParaRPr lang="zh-TW" altLang="zh-TW" sz="1600" kern="100" dirty="0">
              <a:latin typeface="Times New Roman" panose="02020603050405020304" pitchFamily="18" charset="0"/>
              <a:ea typeface="標楷體" panose="03000509000000000000" pitchFamily="65" charset="-120"/>
              <a:cs typeface="新細明體" panose="02020500000000000000" pitchFamily="18" charset="-120"/>
            </a:endParaRPr>
          </a:p>
        </p:txBody>
      </p:sp>
      <p:sp>
        <p:nvSpPr>
          <p:cNvPr id="101" name="矩形 100">
            <a:extLst>
              <a:ext uri="{FF2B5EF4-FFF2-40B4-BE49-F238E27FC236}">
                <a16:creationId xmlns:a16="http://schemas.microsoft.com/office/drawing/2014/main" id="{B2EE13AB-8AA7-4BE9-811F-EE5380F4FC16}"/>
              </a:ext>
            </a:extLst>
          </p:cNvPr>
          <p:cNvSpPr/>
          <p:nvPr/>
        </p:nvSpPr>
        <p:spPr>
          <a:xfrm>
            <a:off x="6754266" y="1828800"/>
            <a:ext cx="4531260" cy="4041802"/>
          </a:xfrm>
          <a:prstGeom prst="rect">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矩形 101">
            <a:extLst>
              <a:ext uri="{FF2B5EF4-FFF2-40B4-BE49-F238E27FC236}">
                <a16:creationId xmlns:a16="http://schemas.microsoft.com/office/drawing/2014/main" id="{8C1BA035-FC20-4DF6-B098-8FD48DA1D7EE}"/>
              </a:ext>
            </a:extLst>
          </p:cNvPr>
          <p:cNvSpPr/>
          <p:nvPr/>
        </p:nvSpPr>
        <p:spPr>
          <a:xfrm>
            <a:off x="7884200" y="1383552"/>
            <a:ext cx="2026517" cy="417422"/>
          </a:xfrm>
          <a:prstGeom prst="rect">
            <a:avLst/>
          </a:prstGeom>
        </p:spPr>
        <p:txBody>
          <a:bodyPr wrap="none">
            <a:spAutoFit/>
          </a:bodyPr>
          <a:lstStyle/>
          <a:p>
            <a:pPr marL="95250" indent="127000" algn="ctr">
              <a:lnSpc>
                <a:spcPct val="150000"/>
              </a:lnSpc>
              <a:spcAft>
                <a:spcPts val="0"/>
              </a:spcAft>
            </a:pPr>
            <a:r>
              <a:rPr lang="en-US" altLang="zh-TW" sz="1600" kern="100" dirty="0">
                <a:latin typeface="Times New Roman" panose="02020603050405020304" pitchFamily="18" charset="0"/>
                <a:ea typeface="標楷體" panose="03000509000000000000" pitchFamily="65" charset="-120"/>
                <a:cs typeface="新細明體" panose="02020500000000000000" pitchFamily="18" charset="-120"/>
              </a:rPr>
              <a:t>(c) Inference Stage </a:t>
            </a:r>
            <a:endParaRPr lang="zh-TW" altLang="zh-TW" sz="1600" kern="100" dirty="0">
              <a:latin typeface="Times New Roman" panose="02020603050405020304" pitchFamily="18" charset="0"/>
              <a:ea typeface="標楷體" panose="03000509000000000000" pitchFamily="65" charset="-120"/>
              <a:cs typeface="新細明體" panose="02020500000000000000" pitchFamily="18" charset="-120"/>
            </a:endParaRPr>
          </a:p>
        </p:txBody>
      </p:sp>
      <p:cxnSp>
        <p:nvCxnSpPr>
          <p:cNvPr id="104" name="直線單箭頭接點 103">
            <a:extLst>
              <a:ext uri="{FF2B5EF4-FFF2-40B4-BE49-F238E27FC236}">
                <a16:creationId xmlns:a16="http://schemas.microsoft.com/office/drawing/2014/main" id="{F4C872A6-83F5-4D79-B71F-15894F022602}"/>
              </a:ext>
            </a:extLst>
          </p:cNvPr>
          <p:cNvCxnSpPr>
            <a:cxnSpLocks/>
            <a:stCxn id="99" idx="3"/>
          </p:cNvCxnSpPr>
          <p:nvPr/>
        </p:nvCxnSpPr>
        <p:spPr>
          <a:xfrm>
            <a:off x="4505323" y="3896293"/>
            <a:ext cx="527255"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7" name="直線單箭頭接點 106">
            <a:extLst>
              <a:ext uri="{FF2B5EF4-FFF2-40B4-BE49-F238E27FC236}">
                <a16:creationId xmlns:a16="http://schemas.microsoft.com/office/drawing/2014/main" id="{8CD1DA83-0BC4-4C64-B98F-F064E4D7E1B3}"/>
              </a:ext>
            </a:extLst>
          </p:cNvPr>
          <p:cNvCxnSpPr>
            <a:cxnSpLocks/>
          </p:cNvCxnSpPr>
          <p:nvPr/>
        </p:nvCxnSpPr>
        <p:spPr>
          <a:xfrm>
            <a:off x="6282647" y="3896293"/>
            <a:ext cx="47161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2" name="直線單箭頭接點 111">
            <a:extLst>
              <a:ext uri="{FF2B5EF4-FFF2-40B4-BE49-F238E27FC236}">
                <a16:creationId xmlns:a16="http://schemas.microsoft.com/office/drawing/2014/main" id="{F8938761-AB96-4CC7-A9CF-DCF99A1A0B47}"/>
              </a:ext>
            </a:extLst>
          </p:cNvPr>
          <p:cNvCxnSpPr>
            <a:stCxn id="86" idx="3"/>
            <a:endCxn id="94" idx="1"/>
          </p:cNvCxnSpPr>
          <p:nvPr/>
        </p:nvCxnSpPr>
        <p:spPr>
          <a:xfrm>
            <a:off x="9040566" y="2630678"/>
            <a:ext cx="590686" cy="74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3" name="直線單箭頭接點 112">
            <a:extLst>
              <a:ext uri="{FF2B5EF4-FFF2-40B4-BE49-F238E27FC236}">
                <a16:creationId xmlns:a16="http://schemas.microsoft.com/office/drawing/2014/main" id="{33571BAB-4CF2-4C03-B6F9-88B94CDA81BE}"/>
              </a:ext>
            </a:extLst>
          </p:cNvPr>
          <p:cNvCxnSpPr/>
          <p:nvPr/>
        </p:nvCxnSpPr>
        <p:spPr>
          <a:xfrm>
            <a:off x="9019896" y="3908649"/>
            <a:ext cx="590686" cy="74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4" name="直線單箭頭接點 113">
            <a:extLst>
              <a:ext uri="{FF2B5EF4-FFF2-40B4-BE49-F238E27FC236}">
                <a16:creationId xmlns:a16="http://schemas.microsoft.com/office/drawing/2014/main" id="{AA501557-58AD-421D-8127-F55CE8F4E48F}"/>
              </a:ext>
            </a:extLst>
          </p:cNvPr>
          <p:cNvCxnSpPr/>
          <p:nvPr/>
        </p:nvCxnSpPr>
        <p:spPr>
          <a:xfrm>
            <a:off x="9019896" y="5074419"/>
            <a:ext cx="590686" cy="74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07758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lstStyle/>
          <a:p>
            <a:r>
              <a:rPr lang="zh-TW" altLang="zh-TW" dirty="0"/>
              <a:t>後門攻擊模型</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p:txBody>
          <a:bodyPr vert="horz" lIns="91440" tIns="45720" rIns="91440" bIns="45720" rtlCol="0" anchor="t">
            <a:normAutofit/>
          </a:bodyPr>
          <a:lstStyle/>
          <a:p>
            <a:r>
              <a:rPr lang="zh-TW" altLang="en-US" dirty="0"/>
              <a:t>後門攻擊於</a:t>
            </a:r>
            <a:r>
              <a:rPr lang="zh-TW" altLang="zh-TW" dirty="0"/>
              <a:t>路牌辨識模型訓練結果</a:t>
            </a:r>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38</a:t>
            </a:fld>
            <a:endParaRPr lang="en-US"/>
          </a:p>
        </p:txBody>
      </p:sp>
      <p:pic>
        <p:nvPicPr>
          <p:cNvPr id="7" name="圖片 6">
            <a:extLst>
              <a:ext uri="{FF2B5EF4-FFF2-40B4-BE49-F238E27FC236}">
                <a16:creationId xmlns:a16="http://schemas.microsoft.com/office/drawing/2014/main" id="{0F560AFA-18FB-4A69-976D-2E6B6F8AD408}"/>
              </a:ext>
            </a:extLst>
          </p:cNvPr>
          <p:cNvPicPr/>
          <p:nvPr/>
        </p:nvPicPr>
        <p:blipFill rotWithShape="1">
          <a:blip r:embed="rId3" cstate="print">
            <a:extLst>
              <a:ext uri="{28A0092B-C50C-407E-A947-70E740481C1C}">
                <a14:useLocalDpi xmlns:a14="http://schemas.microsoft.com/office/drawing/2010/main" val="0"/>
              </a:ext>
            </a:extLst>
          </a:blip>
          <a:srcRect l="-1" r="308" b="1229"/>
          <a:stretch/>
        </p:blipFill>
        <p:spPr bwMode="auto">
          <a:xfrm>
            <a:off x="2344906" y="2103694"/>
            <a:ext cx="7881133" cy="35757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98577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lstStyle/>
          <a:p>
            <a:r>
              <a:rPr lang="zh-TW" altLang="zh-TW" dirty="0"/>
              <a:t>後門攻擊模型</a:t>
            </a:r>
            <a:endParaRPr lang="zh-TW" altLang="en-US" dirty="0"/>
          </a:p>
        </p:txBody>
      </p:sp>
      <p:graphicFrame>
        <p:nvGraphicFramePr>
          <p:cNvPr id="5" name="內容版面配置區 4">
            <a:extLst>
              <a:ext uri="{FF2B5EF4-FFF2-40B4-BE49-F238E27FC236}">
                <a16:creationId xmlns:a16="http://schemas.microsoft.com/office/drawing/2014/main" id="{F974E097-E93C-4AD4-BBDE-97D224F29057}"/>
              </a:ext>
            </a:extLst>
          </p:cNvPr>
          <p:cNvGraphicFramePr>
            <a:graphicFrameLocks noGrp="1"/>
          </p:cNvGraphicFramePr>
          <p:nvPr>
            <p:ph idx="1"/>
            <p:extLst>
              <p:ext uri="{D42A27DB-BD31-4B8C-83A1-F6EECF244321}">
                <p14:modId xmlns:p14="http://schemas.microsoft.com/office/powerpoint/2010/main" val="2637464138"/>
              </p:ext>
            </p:extLst>
          </p:nvPr>
        </p:nvGraphicFramePr>
        <p:xfrm>
          <a:off x="2334100" y="2437782"/>
          <a:ext cx="7523799" cy="3326135"/>
        </p:xfrm>
        <a:graphic>
          <a:graphicData uri="http://schemas.openxmlformats.org/drawingml/2006/table">
            <a:tbl>
              <a:tblPr firstRow="1" firstCol="1" bandRow="1">
                <a:tableStyleId>{5C22544A-7EE6-4342-B048-85BDC9FD1C3A}</a:tableStyleId>
              </a:tblPr>
              <a:tblGrid>
                <a:gridCol w="1819016">
                  <a:extLst>
                    <a:ext uri="{9D8B030D-6E8A-4147-A177-3AD203B41FA5}">
                      <a16:colId xmlns:a16="http://schemas.microsoft.com/office/drawing/2014/main" val="3625950336"/>
                    </a:ext>
                  </a:extLst>
                </a:gridCol>
                <a:gridCol w="1425553">
                  <a:extLst>
                    <a:ext uri="{9D8B030D-6E8A-4147-A177-3AD203B41FA5}">
                      <a16:colId xmlns:a16="http://schemas.microsoft.com/office/drawing/2014/main" val="2539051987"/>
                    </a:ext>
                  </a:extLst>
                </a:gridCol>
                <a:gridCol w="1426410">
                  <a:extLst>
                    <a:ext uri="{9D8B030D-6E8A-4147-A177-3AD203B41FA5}">
                      <a16:colId xmlns:a16="http://schemas.microsoft.com/office/drawing/2014/main" val="3710939641"/>
                    </a:ext>
                  </a:extLst>
                </a:gridCol>
                <a:gridCol w="1426410">
                  <a:extLst>
                    <a:ext uri="{9D8B030D-6E8A-4147-A177-3AD203B41FA5}">
                      <a16:colId xmlns:a16="http://schemas.microsoft.com/office/drawing/2014/main" val="2485101338"/>
                    </a:ext>
                  </a:extLst>
                </a:gridCol>
                <a:gridCol w="1426410">
                  <a:extLst>
                    <a:ext uri="{9D8B030D-6E8A-4147-A177-3AD203B41FA5}">
                      <a16:colId xmlns:a16="http://schemas.microsoft.com/office/drawing/2014/main" val="1871312455"/>
                    </a:ext>
                  </a:extLst>
                </a:gridCol>
              </a:tblGrid>
              <a:tr h="995975">
                <a:tc>
                  <a:txBody>
                    <a:bodyPr/>
                    <a:lstStyle/>
                    <a:p>
                      <a:pPr algn="ctr">
                        <a:lnSpc>
                          <a:spcPct val="150000"/>
                        </a:lnSpc>
                        <a:spcAft>
                          <a:spcPts val="0"/>
                        </a:spcAft>
                      </a:pPr>
                      <a:r>
                        <a:rPr lang="en-US" sz="1200" kern="100">
                          <a:effectLst/>
                        </a:rPr>
                        <a:t>Epochs</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Precision</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Recall</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mAP 0.5</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err="1">
                          <a:effectLst/>
                        </a:rPr>
                        <a:t>mAP</a:t>
                      </a:r>
                      <a:r>
                        <a:rPr lang="en-US" sz="1200" kern="100" dirty="0">
                          <a:effectLst/>
                        </a:rPr>
                        <a:t> 0.5:0.95</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1208475871"/>
                  </a:ext>
                </a:extLst>
              </a:tr>
              <a:tr h="466032">
                <a:tc>
                  <a:txBody>
                    <a:bodyPr/>
                    <a:lstStyle/>
                    <a:p>
                      <a:pPr algn="ctr">
                        <a:lnSpc>
                          <a:spcPct val="150000"/>
                        </a:lnSpc>
                        <a:spcAft>
                          <a:spcPts val="0"/>
                        </a:spcAft>
                      </a:pPr>
                      <a:r>
                        <a:rPr lang="en-US" sz="1200" kern="100">
                          <a:effectLst/>
                        </a:rPr>
                        <a:t>30 </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0.84</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0.95</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0.90</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0.70</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1832745830"/>
                  </a:ext>
                </a:extLst>
              </a:tr>
              <a:tr h="466032">
                <a:tc>
                  <a:txBody>
                    <a:bodyPr/>
                    <a:lstStyle/>
                    <a:p>
                      <a:pPr algn="ctr">
                        <a:lnSpc>
                          <a:spcPct val="150000"/>
                        </a:lnSpc>
                        <a:spcAft>
                          <a:spcPts val="0"/>
                        </a:spcAft>
                      </a:pPr>
                      <a:r>
                        <a:rPr lang="en-US" sz="1200" kern="100">
                          <a:effectLst/>
                        </a:rPr>
                        <a:t>100 </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0.89</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0.93</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0.96</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0.78</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400044551"/>
                  </a:ext>
                </a:extLst>
              </a:tr>
              <a:tr h="466032">
                <a:tc>
                  <a:txBody>
                    <a:bodyPr/>
                    <a:lstStyle/>
                    <a:p>
                      <a:pPr algn="ctr">
                        <a:lnSpc>
                          <a:spcPct val="150000"/>
                        </a:lnSpc>
                        <a:spcAft>
                          <a:spcPts val="0"/>
                        </a:spcAft>
                      </a:pPr>
                      <a:r>
                        <a:rPr lang="en-US" sz="1200" kern="100">
                          <a:effectLst/>
                        </a:rPr>
                        <a:t>200 </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0.96</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0.93</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0.98</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0.83</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1499382616"/>
                  </a:ext>
                </a:extLst>
              </a:tr>
              <a:tr h="466032">
                <a:tc>
                  <a:txBody>
                    <a:bodyPr/>
                    <a:lstStyle/>
                    <a:p>
                      <a:pPr algn="ctr">
                        <a:lnSpc>
                          <a:spcPct val="150000"/>
                        </a:lnSpc>
                        <a:spcAft>
                          <a:spcPts val="0"/>
                        </a:spcAft>
                      </a:pPr>
                      <a:r>
                        <a:rPr lang="en-US" sz="1200" kern="100">
                          <a:effectLst/>
                        </a:rPr>
                        <a:t>284 (Best)</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0.98345</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0.91685</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0.98997</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0.84369</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3793396968"/>
                  </a:ext>
                </a:extLst>
              </a:tr>
              <a:tr h="466032">
                <a:tc>
                  <a:txBody>
                    <a:bodyPr/>
                    <a:lstStyle/>
                    <a:p>
                      <a:pPr algn="ctr">
                        <a:lnSpc>
                          <a:spcPct val="150000"/>
                        </a:lnSpc>
                        <a:spcAft>
                          <a:spcPts val="0"/>
                        </a:spcAft>
                      </a:pPr>
                      <a:r>
                        <a:rPr lang="en-US" sz="1200" kern="100">
                          <a:effectLst/>
                        </a:rPr>
                        <a:t>300 </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0.98</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0.91</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0.98</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0.84</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2460257378"/>
                  </a:ext>
                </a:extLst>
              </a:tr>
            </a:tbl>
          </a:graphicData>
        </a:graphic>
      </p:graphicFrame>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39</a:t>
            </a:fld>
            <a:endParaRPr lang="en-US"/>
          </a:p>
        </p:txBody>
      </p:sp>
      <p:sp>
        <p:nvSpPr>
          <p:cNvPr id="8" name="內容版面配置區 2">
            <a:extLst>
              <a:ext uri="{FF2B5EF4-FFF2-40B4-BE49-F238E27FC236}">
                <a16:creationId xmlns:a16="http://schemas.microsoft.com/office/drawing/2014/main" id="{792004F9-831B-422C-96C4-742BEC6E4309}"/>
              </a:ext>
            </a:extLst>
          </p:cNvPr>
          <p:cNvSpPr txBox="1">
            <a:spLocks/>
          </p:cNvSpPr>
          <p:nvPr/>
        </p:nvSpPr>
        <p:spPr>
          <a:xfrm>
            <a:off x="609600" y="1600200"/>
            <a:ext cx="10972800" cy="4876800"/>
          </a:xfrm>
          <a:prstGeom prst="rect">
            <a:avLst/>
          </a:prstGeom>
        </p:spPr>
        <p:txBody>
          <a:bodyPr vert="horz" lIns="91440" tIns="45720" rIns="91440" bIns="45720" rtlCol="0" anchor="t">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zh-TW" altLang="en-US" dirty="0"/>
              <a:t>後門攻擊於</a:t>
            </a:r>
            <a:r>
              <a:rPr lang="zh-TW" altLang="zh-TW" dirty="0"/>
              <a:t>路牌辨識模型訓練結果</a:t>
            </a:r>
            <a:endParaRPr lang="zh-TW" altLang="en-US" dirty="0">
              <a:ea typeface="微軟正黑體"/>
              <a:cs typeface="Arial"/>
            </a:endParaRPr>
          </a:p>
        </p:txBody>
      </p:sp>
      <p:sp>
        <p:nvSpPr>
          <p:cNvPr id="3" name="矩形 2">
            <a:extLst>
              <a:ext uri="{FF2B5EF4-FFF2-40B4-BE49-F238E27FC236}">
                <a16:creationId xmlns:a16="http://schemas.microsoft.com/office/drawing/2014/main" id="{50C3B757-EB52-646D-21B8-E9B2062ABC45}"/>
              </a:ext>
            </a:extLst>
          </p:cNvPr>
          <p:cNvSpPr/>
          <p:nvPr/>
        </p:nvSpPr>
        <p:spPr>
          <a:xfrm>
            <a:off x="2033752" y="4816364"/>
            <a:ext cx="8126248" cy="4099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511514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lstStyle/>
          <a:p>
            <a:r>
              <a:rPr lang="zh-TW" altLang="zh-TW" dirty="0"/>
              <a:t>神經網路</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p:txBody>
          <a:bodyPr vert="horz" lIns="91440" tIns="45720" rIns="91440" bIns="45720" rtlCol="0" anchor="t">
            <a:normAutofit/>
          </a:bodyPr>
          <a:lstStyle/>
          <a:p>
            <a:pPr marL="360000" fontAlgn="base">
              <a:spcBef>
                <a:spcPts val="1800"/>
              </a:spcBef>
              <a:spcAft>
                <a:spcPct val="0"/>
              </a:spcAft>
            </a:pPr>
            <a:r>
              <a:rPr lang="zh-TW" altLang="en-US" dirty="0"/>
              <a:t>神經網路系統廣泛應用</a:t>
            </a:r>
            <a:endParaRPr lang="en-US" altLang="zh-TW" dirty="0"/>
          </a:p>
          <a:p>
            <a:pPr marL="360000" fontAlgn="base">
              <a:spcBef>
                <a:spcPts val="1800"/>
              </a:spcBef>
              <a:spcAft>
                <a:spcPct val="0"/>
              </a:spcAft>
            </a:pPr>
            <a:r>
              <a:rPr lang="zh-TW" altLang="zh-TW" dirty="0"/>
              <a:t>圖像識別、語音處理、自然語言理解、自動駕駛等</a:t>
            </a:r>
            <a:endParaRPr lang="en-US" altLang="zh-TW" dirty="0"/>
          </a:p>
          <a:p>
            <a:pPr marL="360000" lvl="0" fontAlgn="base">
              <a:spcBef>
                <a:spcPts val="1800"/>
              </a:spcBef>
              <a:spcAft>
                <a:spcPct val="0"/>
              </a:spcAft>
            </a:pPr>
            <a:r>
              <a:rPr lang="zh-TW" altLang="zh-TW" dirty="0"/>
              <a:t>决策結果傳遞至控制系統，實施具體操作。</a:t>
            </a:r>
            <a:endParaRPr lang="en-US" altLang="zh-TW" dirty="0"/>
          </a:p>
          <a:p>
            <a:pPr marL="360000" lvl="0" fontAlgn="base">
              <a:spcBef>
                <a:spcPts val="1800"/>
              </a:spcBef>
              <a:spcAft>
                <a:spcPct val="0"/>
              </a:spcAft>
            </a:pPr>
            <a:r>
              <a:rPr lang="zh-TW" altLang="en-US" dirty="0"/>
              <a:t>安全性</a:t>
            </a:r>
            <a:endParaRPr lang="zh-TW" altLang="zh-TW" dirty="0"/>
          </a:p>
          <a:p>
            <a:endParaRPr lang="en-US" altLang="zh-TW" dirty="0"/>
          </a:p>
          <a:p>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2474356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lstStyle/>
          <a:p>
            <a:r>
              <a:rPr lang="zh-TW" altLang="zh-TW" dirty="0"/>
              <a:t>後門攻擊模型</a:t>
            </a:r>
            <a:endParaRPr lang="zh-TW" altLang="en-US" dirty="0"/>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40</a:t>
            </a:fld>
            <a:endParaRPr lang="en-US"/>
          </a:p>
        </p:txBody>
      </p:sp>
      <p:graphicFrame>
        <p:nvGraphicFramePr>
          <p:cNvPr id="11" name="內容版面配置區 4">
            <a:extLst>
              <a:ext uri="{FF2B5EF4-FFF2-40B4-BE49-F238E27FC236}">
                <a16:creationId xmlns:a16="http://schemas.microsoft.com/office/drawing/2014/main" id="{DAB56CAF-4642-4C6C-AD51-E1A13F4AF731}"/>
              </a:ext>
            </a:extLst>
          </p:cNvPr>
          <p:cNvGraphicFramePr>
            <a:graphicFrameLocks/>
          </p:cNvGraphicFramePr>
          <p:nvPr>
            <p:extLst>
              <p:ext uri="{D42A27DB-BD31-4B8C-83A1-F6EECF244321}">
                <p14:modId xmlns:p14="http://schemas.microsoft.com/office/powerpoint/2010/main" val="4269805110"/>
              </p:ext>
            </p:extLst>
          </p:nvPr>
        </p:nvGraphicFramePr>
        <p:xfrm>
          <a:off x="1014292" y="3357875"/>
          <a:ext cx="10050363" cy="1981985"/>
        </p:xfrm>
        <a:graphic>
          <a:graphicData uri="http://schemas.openxmlformats.org/drawingml/2006/table">
            <a:tbl>
              <a:tblPr firstRow="1" firstCol="1" bandRow="1">
                <a:tableStyleId>{5C22544A-7EE6-4342-B048-85BDC9FD1C3A}</a:tableStyleId>
              </a:tblPr>
              <a:tblGrid>
                <a:gridCol w="1859537">
                  <a:extLst>
                    <a:ext uri="{9D8B030D-6E8A-4147-A177-3AD203B41FA5}">
                      <a16:colId xmlns:a16="http://schemas.microsoft.com/office/drawing/2014/main" val="3300682382"/>
                    </a:ext>
                  </a:extLst>
                </a:gridCol>
                <a:gridCol w="2059321">
                  <a:extLst>
                    <a:ext uri="{9D8B030D-6E8A-4147-A177-3AD203B41FA5}">
                      <a16:colId xmlns:a16="http://schemas.microsoft.com/office/drawing/2014/main" val="1805755049"/>
                    </a:ext>
                  </a:extLst>
                </a:gridCol>
                <a:gridCol w="2109987">
                  <a:extLst>
                    <a:ext uri="{9D8B030D-6E8A-4147-A177-3AD203B41FA5}">
                      <a16:colId xmlns:a16="http://schemas.microsoft.com/office/drawing/2014/main" val="1172424150"/>
                    </a:ext>
                  </a:extLst>
                </a:gridCol>
                <a:gridCol w="2010759">
                  <a:extLst>
                    <a:ext uri="{9D8B030D-6E8A-4147-A177-3AD203B41FA5}">
                      <a16:colId xmlns:a16="http://schemas.microsoft.com/office/drawing/2014/main" val="2130226967"/>
                    </a:ext>
                  </a:extLst>
                </a:gridCol>
                <a:gridCol w="2010759">
                  <a:extLst>
                    <a:ext uri="{9D8B030D-6E8A-4147-A177-3AD203B41FA5}">
                      <a16:colId xmlns:a16="http://schemas.microsoft.com/office/drawing/2014/main" val="3130550089"/>
                    </a:ext>
                  </a:extLst>
                </a:gridCol>
              </a:tblGrid>
              <a:tr h="480922">
                <a:tc>
                  <a:txBody>
                    <a:bodyPr/>
                    <a:lstStyle/>
                    <a:p>
                      <a:pPr algn="ctr">
                        <a:lnSpc>
                          <a:spcPct val="150000"/>
                        </a:lnSpc>
                        <a:spcAft>
                          <a:spcPts val="0"/>
                        </a:spcAft>
                      </a:pPr>
                      <a:r>
                        <a:rPr lang="en-US" sz="1200" kern="100" dirty="0">
                          <a:effectLst/>
                        </a:rPr>
                        <a:t> </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Clean Model</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gridSpan="3">
                  <a:txBody>
                    <a:bodyPr/>
                    <a:lstStyle/>
                    <a:p>
                      <a:pPr algn="ctr">
                        <a:lnSpc>
                          <a:spcPct val="150000"/>
                        </a:lnSpc>
                        <a:spcAft>
                          <a:spcPts val="0"/>
                        </a:spcAft>
                      </a:pPr>
                      <a:r>
                        <a:rPr lang="en-US" sz="1200" kern="100" dirty="0">
                          <a:effectLst/>
                        </a:rPr>
                        <a:t>Poisoned Model</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2998782727"/>
                  </a:ext>
                </a:extLst>
              </a:tr>
              <a:tr h="1020141">
                <a:tc>
                  <a:txBody>
                    <a:bodyPr/>
                    <a:lstStyle/>
                    <a:p>
                      <a:pPr algn="ctr">
                        <a:lnSpc>
                          <a:spcPct val="150000"/>
                        </a:lnSpc>
                        <a:spcAft>
                          <a:spcPts val="0"/>
                        </a:spcAft>
                      </a:pPr>
                      <a:endParaRPr lang="en-US" sz="1200" kern="100" dirty="0">
                        <a:effectLst/>
                      </a:endParaRPr>
                    </a:p>
                    <a:p>
                      <a:pPr algn="ctr">
                        <a:lnSpc>
                          <a:spcPct val="150000"/>
                        </a:lnSpc>
                        <a:spcAft>
                          <a:spcPts val="0"/>
                        </a:spcAft>
                      </a:pPr>
                      <a:r>
                        <a:rPr lang="en-US" sz="1200" kern="100" dirty="0">
                          <a:effectLst/>
                        </a:rPr>
                        <a:t>Test dataset</a:t>
                      </a:r>
                    </a:p>
                    <a:p>
                      <a:pPr algn="ctr">
                        <a:lnSpc>
                          <a:spcPct val="150000"/>
                        </a:lnSpc>
                        <a:spcAft>
                          <a:spcPts val="0"/>
                        </a:spcAft>
                      </a:pP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endParaRPr lang="en-US" sz="1200" kern="100" dirty="0">
                        <a:effectLst/>
                      </a:endParaRPr>
                    </a:p>
                    <a:p>
                      <a:pPr algn="ctr">
                        <a:lnSpc>
                          <a:spcPct val="150000"/>
                        </a:lnSpc>
                        <a:spcAft>
                          <a:spcPts val="0"/>
                        </a:spcAft>
                      </a:pPr>
                      <a:r>
                        <a:rPr lang="en-US" sz="1200" kern="100" dirty="0">
                          <a:effectLst/>
                        </a:rPr>
                        <a:t>Classification Accuracy</a:t>
                      </a:r>
                      <a:r>
                        <a:rPr lang="zh-TW" altLang="en-US" sz="1200" kern="100" dirty="0">
                          <a:effectLst/>
                        </a:rPr>
                        <a:t> </a:t>
                      </a:r>
                      <a:r>
                        <a:rPr lang="en-US" altLang="zh-TW" sz="1200" kern="100" dirty="0">
                          <a:effectLst/>
                        </a:rPr>
                        <a:t>(%)</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endParaRPr lang="en-US" sz="1200" kern="100" dirty="0">
                        <a:effectLst/>
                      </a:endParaRPr>
                    </a:p>
                    <a:p>
                      <a:pPr algn="ctr">
                        <a:lnSpc>
                          <a:spcPct val="150000"/>
                        </a:lnSpc>
                        <a:spcAft>
                          <a:spcPts val="0"/>
                        </a:spcAft>
                      </a:pPr>
                      <a:r>
                        <a:rPr lang="en-US" sz="1200" kern="100" dirty="0">
                          <a:effectLst/>
                        </a:rPr>
                        <a:t>Train data Injection Rate</a:t>
                      </a:r>
                      <a:r>
                        <a:rPr lang="zh-TW" altLang="en-US" sz="1200" kern="100" dirty="0">
                          <a:effectLst/>
                        </a:rPr>
                        <a:t> </a:t>
                      </a:r>
                      <a:r>
                        <a:rPr lang="en-US" altLang="zh-TW" sz="1200" kern="100" dirty="0">
                          <a:effectLst/>
                        </a:rPr>
                        <a:t>(%)</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endParaRPr lang="en-US" sz="1200" kern="100" dirty="0">
                        <a:effectLst/>
                      </a:endParaRPr>
                    </a:p>
                    <a:p>
                      <a:pPr algn="ctr">
                        <a:lnSpc>
                          <a:spcPct val="150000"/>
                        </a:lnSpc>
                        <a:spcAft>
                          <a:spcPts val="0"/>
                        </a:spcAft>
                      </a:pPr>
                      <a:r>
                        <a:rPr lang="en-US" sz="1200" kern="100" dirty="0">
                          <a:effectLst/>
                        </a:rPr>
                        <a:t>Classification Accuracy</a:t>
                      </a:r>
                      <a:r>
                        <a:rPr lang="zh-TW" altLang="en-US" sz="1200" kern="100" dirty="0">
                          <a:effectLst/>
                        </a:rPr>
                        <a:t> </a:t>
                      </a:r>
                      <a:r>
                        <a:rPr lang="en-US" altLang="zh-TW" sz="1200" kern="100" dirty="0">
                          <a:effectLst/>
                        </a:rPr>
                        <a:t>(%)</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endParaRPr lang="en-US" sz="1200" kern="100" dirty="0">
                        <a:effectLst/>
                      </a:endParaRPr>
                    </a:p>
                    <a:p>
                      <a:pPr algn="ctr">
                        <a:lnSpc>
                          <a:spcPct val="150000"/>
                        </a:lnSpc>
                        <a:spcAft>
                          <a:spcPts val="0"/>
                        </a:spcAft>
                      </a:pPr>
                      <a:r>
                        <a:rPr lang="en-US" sz="1200" kern="100" dirty="0">
                          <a:effectLst/>
                        </a:rPr>
                        <a:t>Attack Success Rate</a:t>
                      </a:r>
                      <a:r>
                        <a:rPr lang="zh-TW" altLang="en-US" sz="1200" kern="100" dirty="0">
                          <a:effectLst/>
                        </a:rPr>
                        <a:t> </a:t>
                      </a:r>
                      <a:r>
                        <a:rPr lang="en-US" altLang="zh-TW" sz="1200" kern="100" dirty="0">
                          <a:effectLst/>
                        </a:rPr>
                        <a:t>(%)</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3262066366"/>
                  </a:ext>
                </a:extLst>
              </a:tr>
              <a:tr h="480922">
                <a:tc>
                  <a:txBody>
                    <a:bodyPr/>
                    <a:lstStyle/>
                    <a:p>
                      <a:pPr algn="ctr">
                        <a:lnSpc>
                          <a:spcPct val="150000"/>
                        </a:lnSpc>
                        <a:spcAft>
                          <a:spcPts val="0"/>
                        </a:spcAft>
                      </a:pPr>
                      <a:r>
                        <a:rPr lang="en-US" sz="1200" kern="100">
                          <a:effectLst/>
                        </a:rPr>
                        <a:t>649</a:t>
                      </a:r>
                      <a:r>
                        <a:rPr lang="zh-TW" sz="1200" kern="100">
                          <a:effectLst/>
                        </a:rPr>
                        <a:t>張</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99</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20</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98</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89</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468809587"/>
                  </a:ext>
                </a:extLst>
              </a:tr>
            </a:tbl>
          </a:graphicData>
        </a:graphic>
      </p:graphicFrame>
      <p:sp>
        <p:nvSpPr>
          <p:cNvPr id="13" name="內容版面配置區 12">
            <a:extLst>
              <a:ext uri="{FF2B5EF4-FFF2-40B4-BE49-F238E27FC236}">
                <a16:creationId xmlns:a16="http://schemas.microsoft.com/office/drawing/2014/main" id="{D42B59FC-8A1C-4345-8BBF-4F339E46A6DF}"/>
              </a:ext>
            </a:extLst>
          </p:cNvPr>
          <p:cNvSpPr>
            <a:spLocks noGrp="1"/>
          </p:cNvSpPr>
          <p:nvPr>
            <p:ph idx="1"/>
          </p:nvPr>
        </p:nvSpPr>
        <p:spPr>
          <a:xfrm>
            <a:off x="609600" y="1600200"/>
            <a:ext cx="10972800" cy="1981986"/>
          </a:xfrm>
        </p:spPr>
        <p:txBody>
          <a:bodyPr/>
          <a:lstStyle/>
          <a:p>
            <a:r>
              <a:rPr lang="zh-TW" altLang="zh-TW" dirty="0"/>
              <a:t>最佳模型在驗證集中的攻擊成功率達到 </a:t>
            </a:r>
            <a:r>
              <a:rPr lang="en-US" altLang="zh-TW" dirty="0"/>
              <a:t>85%</a:t>
            </a:r>
            <a:r>
              <a:rPr lang="zh-TW" altLang="zh-TW" dirty="0"/>
              <a:t>，在</a:t>
            </a:r>
            <a:r>
              <a:rPr lang="en-US" altLang="zh-TW" dirty="0"/>
              <a:t>649</a:t>
            </a:r>
            <a:r>
              <a:rPr lang="zh-TW" altLang="zh-TW" dirty="0"/>
              <a:t>張驗證集中，</a:t>
            </a:r>
            <a:r>
              <a:rPr lang="en-US" altLang="zh-TW" dirty="0"/>
              <a:t>552</a:t>
            </a:r>
            <a:r>
              <a:rPr lang="zh-TW" altLang="zh-TW" dirty="0"/>
              <a:t>張帶有</a:t>
            </a:r>
            <a:r>
              <a:rPr lang="en-US" altLang="zh-TW" dirty="0"/>
              <a:t>Trigger</a:t>
            </a:r>
            <a:r>
              <a:rPr lang="zh-TW" altLang="zh-TW" dirty="0"/>
              <a:t>的圖像被錯誤的分類</a:t>
            </a:r>
            <a:r>
              <a:rPr lang="zh-TW" altLang="en-US" dirty="0"/>
              <a:t>。</a:t>
            </a:r>
            <a:endParaRPr lang="en-US" altLang="zh-TW" dirty="0"/>
          </a:p>
        </p:txBody>
      </p:sp>
    </p:spTree>
    <p:extLst>
      <p:ext uri="{BB962C8B-B14F-4D97-AF65-F5344CB8AC3E}">
        <p14:creationId xmlns:p14="http://schemas.microsoft.com/office/powerpoint/2010/main" val="186355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lstStyle/>
          <a:p>
            <a:r>
              <a:rPr lang="zh-TW" altLang="zh-TW" dirty="0"/>
              <a:t>後門攻擊模型</a:t>
            </a:r>
            <a:endParaRPr lang="zh-TW" altLang="en-US" dirty="0"/>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41</a:t>
            </a:fld>
            <a:endParaRPr lang="en-US"/>
          </a:p>
        </p:txBody>
      </p:sp>
      <p:sp>
        <p:nvSpPr>
          <p:cNvPr id="6" name="內容版面配置區 5">
            <a:extLst>
              <a:ext uri="{FF2B5EF4-FFF2-40B4-BE49-F238E27FC236}">
                <a16:creationId xmlns:a16="http://schemas.microsoft.com/office/drawing/2014/main" id="{FAD1D94A-E085-43B7-A801-87581ECC6005}"/>
              </a:ext>
            </a:extLst>
          </p:cNvPr>
          <p:cNvSpPr>
            <a:spLocks noGrp="1"/>
          </p:cNvSpPr>
          <p:nvPr>
            <p:ph idx="1"/>
          </p:nvPr>
        </p:nvSpPr>
        <p:spPr/>
        <p:txBody>
          <a:bodyPr/>
          <a:lstStyle/>
          <a:p>
            <a:r>
              <a:rPr lang="zh-TW" altLang="zh-TW" dirty="0"/>
              <a:t>乾淨</a:t>
            </a:r>
            <a:r>
              <a:rPr lang="zh-TW" altLang="en-US" dirty="0"/>
              <a:t>正常</a:t>
            </a:r>
            <a:r>
              <a:rPr lang="zh-TW" altLang="zh-TW" dirty="0"/>
              <a:t>圖片</a:t>
            </a:r>
            <a:endParaRPr lang="en-US" altLang="zh-TW" dirty="0"/>
          </a:p>
          <a:p>
            <a:r>
              <a:rPr lang="zh-TW" altLang="zh-TW" dirty="0"/>
              <a:t>後門攻擊模型</a:t>
            </a:r>
            <a:endParaRPr lang="zh-TW" altLang="en-US" dirty="0"/>
          </a:p>
        </p:txBody>
      </p:sp>
      <p:pic>
        <p:nvPicPr>
          <p:cNvPr id="5" name="圖片 4">
            <a:extLst>
              <a:ext uri="{FF2B5EF4-FFF2-40B4-BE49-F238E27FC236}">
                <a16:creationId xmlns:a16="http://schemas.microsoft.com/office/drawing/2014/main" id="{3C46D1B0-ADD7-4769-855F-00780F52C8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4447" y="1298601"/>
            <a:ext cx="6502398" cy="4876799"/>
          </a:xfrm>
          <a:prstGeom prst="rect">
            <a:avLst/>
          </a:prstGeom>
        </p:spPr>
      </p:pic>
    </p:spTree>
    <p:extLst>
      <p:ext uri="{BB962C8B-B14F-4D97-AF65-F5344CB8AC3E}">
        <p14:creationId xmlns:p14="http://schemas.microsoft.com/office/powerpoint/2010/main" val="3834115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lstStyle/>
          <a:p>
            <a:r>
              <a:rPr lang="zh-TW" altLang="zh-TW" dirty="0"/>
              <a:t>後門攻擊模型</a:t>
            </a:r>
            <a:endParaRPr lang="zh-TW" altLang="en-US" dirty="0"/>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42</a:t>
            </a:fld>
            <a:endParaRPr lang="en-US"/>
          </a:p>
        </p:txBody>
      </p:sp>
      <p:sp>
        <p:nvSpPr>
          <p:cNvPr id="6" name="內容版面配置區 5">
            <a:extLst>
              <a:ext uri="{FF2B5EF4-FFF2-40B4-BE49-F238E27FC236}">
                <a16:creationId xmlns:a16="http://schemas.microsoft.com/office/drawing/2014/main" id="{FAD1D94A-E085-43B7-A801-87581ECC6005}"/>
              </a:ext>
            </a:extLst>
          </p:cNvPr>
          <p:cNvSpPr>
            <a:spLocks noGrp="1"/>
          </p:cNvSpPr>
          <p:nvPr>
            <p:ph idx="1"/>
          </p:nvPr>
        </p:nvSpPr>
        <p:spPr/>
        <p:txBody>
          <a:bodyPr/>
          <a:lstStyle/>
          <a:p>
            <a:r>
              <a:rPr lang="zh-TW" altLang="zh-TW" dirty="0"/>
              <a:t>乾淨</a:t>
            </a:r>
            <a:r>
              <a:rPr lang="zh-TW" altLang="en-US" dirty="0"/>
              <a:t>正常</a:t>
            </a:r>
            <a:r>
              <a:rPr lang="zh-TW" altLang="zh-TW" dirty="0"/>
              <a:t>圖片</a:t>
            </a:r>
            <a:endParaRPr lang="en-US" altLang="zh-TW" dirty="0"/>
          </a:p>
          <a:p>
            <a:r>
              <a:rPr lang="zh-TW" altLang="zh-TW" dirty="0"/>
              <a:t>後門攻擊模型</a:t>
            </a:r>
            <a:endParaRPr lang="zh-TW" altLang="en-US" dirty="0"/>
          </a:p>
        </p:txBody>
      </p:sp>
      <p:pic>
        <p:nvPicPr>
          <p:cNvPr id="7" name="圖片 6">
            <a:extLst>
              <a:ext uri="{FF2B5EF4-FFF2-40B4-BE49-F238E27FC236}">
                <a16:creationId xmlns:a16="http://schemas.microsoft.com/office/drawing/2014/main" id="{8CDE1BAA-55FB-4857-96DB-E099767DCAD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173507" y="1444598"/>
            <a:ext cx="6608268" cy="4708049"/>
          </a:xfrm>
          <a:prstGeom prst="rect">
            <a:avLst/>
          </a:prstGeom>
        </p:spPr>
      </p:pic>
    </p:spTree>
    <p:extLst>
      <p:ext uri="{BB962C8B-B14F-4D97-AF65-F5344CB8AC3E}">
        <p14:creationId xmlns:p14="http://schemas.microsoft.com/office/powerpoint/2010/main" val="23615091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lstStyle/>
          <a:p>
            <a:r>
              <a:rPr lang="zh-TW" altLang="zh-TW" dirty="0"/>
              <a:t>後門攻擊模型</a:t>
            </a:r>
            <a:endParaRPr lang="zh-TW" altLang="en-US" dirty="0"/>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43</a:t>
            </a:fld>
            <a:endParaRPr lang="en-US"/>
          </a:p>
        </p:txBody>
      </p:sp>
      <p:sp>
        <p:nvSpPr>
          <p:cNvPr id="6" name="內容版面配置區 5">
            <a:extLst>
              <a:ext uri="{FF2B5EF4-FFF2-40B4-BE49-F238E27FC236}">
                <a16:creationId xmlns:a16="http://schemas.microsoft.com/office/drawing/2014/main" id="{FAD1D94A-E085-43B7-A801-87581ECC6005}"/>
              </a:ext>
            </a:extLst>
          </p:cNvPr>
          <p:cNvSpPr>
            <a:spLocks noGrp="1"/>
          </p:cNvSpPr>
          <p:nvPr>
            <p:ph idx="1"/>
          </p:nvPr>
        </p:nvSpPr>
        <p:spPr/>
        <p:txBody>
          <a:bodyPr/>
          <a:lstStyle/>
          <a:p>
            <a:r>
              <a:rPr lang="zh-TW" altLang="en-US" dirty="0"/>
              <a:t>帶有觸發器</a:t>
            </a:r>
            <a:r>
              <a:rPr lang="zh-TW" altLang="zh-TW" dirty="0"/>
              <a:t>圖片</a:t>
            </a:r>
            <a:endParaRPr lang="en-US" altLang="zh-TW" dirty="0"/>
          </a:p>
          <a:p>
            <a:r>
              <a:rPr lang="zh-TW" altLang="zh-TW" dirty="0"/>
              <a:t>後門攻擊模型</a:t>
            </a:r>
            <a:r>
              <a:rPr lang="en-US" altLang="zh-TW" dirty="0"/>
              <a:t> </a:t>
            </a:r>
            <a:endParaRPr lang="zh-TW" altLang="en-US" dirty="0"/>
          </a:p>
        </p:txBody>
      </p:sp>
      <p:pic>
        <p:nvPicPr>
          <p:cNvPr id="7" name="圖片 6">
            <a:extLst>
              <a:ext uri="{FF2B5EF4-FFF2-40B4-BE49-F238E27FC236}">
                <a16:creationId xmlns:a16="http://schemas.microsoft.com/office/drawing/2014/main" id="{09567863-CECD-47E2-9C7B-D3577B0E7D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3013" y="1308846"/>
            <a:ext cx="6687671" cy="5015753"/>
          </a:xfrm>
          <a:prstGeom prst="rect">
            <a:avLst/>
          </a:prstGeom>
        </p:spPr>
      </p:pic>
    </p:spTree>
    <p:extLst>
      <p:ext uri="{BB962C8B-B14F-4D97-AF65-F5344CB8AC3E}">
        <p14:creationId xmlns:p14="http://schemas.microsoft.com/office/powerpoint/2010/main" val="1722973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lstStyle/>
          <a:p>
            <a:r>
              <a:rPr lang="zh-TW" altLang="zh-TW" dirty="0"/>
              <a:t>後門攻擊模型</a:t>
            </a:r>
            <a:endParaRPr lang="zh-TW" altLang="en-US" dirty="0"/>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44</a:t>
            </a:fld>
            <a:endParaRPr lang="en-US"/>
          </a:p>
        </p:txBody>
      </p:sp>
      <p:sp>
        <p:nvSpPr>
          <p:cNvPr id="6" name="內容版面配置區 5">
            <a:extLst>
              <a:ext uri="{FF2B5EF4-FFF2-40B4-BE49-F238E27FC236}">
                <a16:creationId xmlns:a16="http://schemas.microsoft.com/office/drawing/2014/main" id="{FAD1D94A-E085-43B7-A801-87581ECC6005}"/>
              </a:ext>
            </a:extLst>
          </p:cNvPr>
          <p:cNvSpPr>
            <a:spLocks noGrp="1"/>
          </p:cNvSpPr>
          <p:nvPr>
            <p:ph idx="1"/>
          </p:nvPr>
        </p:nvSpPr>
        <p:spPr/>
        <p:txBody>
          <a:bodyPr/>
          <a:lstStyle/>
          <a:p>
            <a:r>
              <a:rPr lang="zh-TW" altLang="en-US" dirty="0"/>
              <a:t>帶有觸發器</a:t>
            </a:r>
            <a:r>
              <a:rPr lang="zh-TW" altLang="zh-TW" dirty="0"/>
              <a:t>圖片</a:t>
            </a:r>
            <a:endParaRPr lang="en-US" altLang="zh-TW" dirty="0"/>
          </a:p>
          <a:p>
            <a:r>
              <a:rPr lang="zh-TW" altLang="zh-TW" dirty="0"/>
              <a:t>後門攻擊模型</a:t>
            </a:r>
            <a:r>
              <a:rPr lang="en-US" altLang="zh-TW" dirty="0"/>
              <a:t> </a:t>
            </a:r>
            <a:endParaRPr lang="zh-TW" altLang="en-US" dirty="0"/>
          </a:p>
        </p:txBody>
      </p:sp>
      <p:pic>
        <p:nvPicPr>
          <p:cNvPr id="5" name="圖片 4">
            <a:extLst>
              <a:ext uri="{FF2B5EF4-FFF2-40B4-BE49-F238E27FC236}">
                <a16:creationId xmlns:a16="http://schemas.microsoft.com/office/drawing/2014/main" id="{9740EEA7-463B-40D5-9B5E-940BF15E598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248778" y="1316531"/>
            <a:ext cx="6256372" cy="4800600"/>
          </a:xfrm>
          <a:prstGeom prst="rect">
            <a:avLst/>
          </a:prstGeom>
        </p:spPr>
      </p:pic>
    </p:spTree>
    <p:extLst>
      <p:ext uri="{BB962C8B-B14F-4D97-AF65-F5344CB8AC3E}">
        <p14:creationId xmlns:p14="http://schemas.microsoft.com/office/powerpoint/2010/main" val="4943481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zh-TW" dirty="0"/>
              <a:t>後門攻擊應用於模擬平台</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p:txBody>
          <a:bodyPr vert="horz" lIns="91440" tIns="45720" rIns="91440" bIns="45720" rtlCol="0" anchor="t">
            <a:normAutofit/>
          </a:bodyPr>
          <a:lstStyle/>
          <a:p>
            <a:r>
              <a:rPr lang="zh-TW" altLang="zh-TW" dirty="0"/>
              <a:t>自動駕駛模式</a:t>
            </a:r>
            <a:endParaRPr lang="en-US" altLang="zh-TW" dirty="0"/>
          </a:p>
          <a:p>
            <a:r>
              <a:rPr lang="zh-TW" altLang="zh-TW" dirty="0"/>
              <a:t>車速上限為 </a:t>
            </a:r>
            <a:r>
              <a:rPr lang="en-US" altLang="zh-TW" dirty="0"/>
              <a:t>50km/h</a:t>
            </a:r>
          </a:p>
          <a:p>
            <a:r>
              <a:rPr lang="zh-TW" altLang="zh-TW" dirty="0"/>
              <a:t>實驗地圖</a:t>
            </a:r>
            <a:r>
              <a:rPr lang="en-US" altLang="zh-TW" dirty="0"/>
              <a:t>:</a:t>
            </a:r>
            <a:r>
              <a:rPr lang="zh-TW" altLang="en-US" dirty="0"/>
              <a:t> </a:t>
            </a:r>
            <a:r>
              <a:rPr lang="en-US" altLang="zh-TW" dirty="0"/>
              <a:t>Town 2</a:t>
            </a:r>
          </a:p>
          <a:p>
            <a:r>
              <a:rPr lang="zh-TW" altLang="en-US" dirty="0"/>
              <a:t>天氣</a:t>
            </a:r>
            <a:r>
              <a:rPr lang="en-US" altLang="zh-TW" dirty="0"/>
              <a:t>:</a:t>
            </a:r>
            <a:r>
              <a:rPr lang="zh-TW" altLang="en-US" dirty="0"/>
              <a:t> </a:t>
            </a:r>
            <a:r>
              <a:rPr lang="zh-TW" altLang="zh-TW" dirty="0"/>
              <a:t>晴天、白天下雨天、陰天以及陰天下雨</a:t>
            </a:r>
            <a:endParaRPr lang="en-US" altLang="zh-TW" dirty="0"/>
          </a:p>
          <a:p>
            <a:r>
              <a:rPr lang="zh-TW" altLang="zh-TW" dirty="0"/>
              <a:t>相機視角</a:t>
            </a:r>
            <a:r>
              <a:rPr lang="en-US" altLang="zh-TW" dirty="0"/>
              <a:t>:</a:t>
            </a:r>
            <a:r>
              <a:rPr lang="zh-TW" altLang="en-US" dirty="0"/>
              <a:t> </a:t>
            </a:r>
            <a:r>
              <a:rPr lang="zh-TW" altLang="zh-TW" dirty="0"/>
              <a:t>正面視角以及向路旁</a:t>
            </a:r>
            <a:r>
              <a:rPr lang="en-US" altLang="zh-TW" dirty="0"/>
              <a:t>45</a:t>
            </a:r>
            <a:r>
              <a:rPr lang="zh-TW" altLang="zh-TW" dirty="0"/>
              <a:t>度角</a:t>
            </a:r>
            <a:endParaRPr lang="en-US" altLang="zh-TW" dirty="0"/>
          </a:p>
          <a:p>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15774865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zh-TW" dirty="0"/>
              <a:t>後門攻擊應用於模擬平台</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p:txBody>
          <a:bodyPr vert="horz" lIns="91440" tIns="45720" rIns="91440" bIns="45720" rtlCol="0" anchor="t">
            <a:normAutofit/>
          </a:bodyPr>
          <a:lstStyle/>
          <a:p>
            <a:r>
              <a:rPr lang="zh-TW" altLang="zh-TW" dirty="0"/>
              <a:t>正面視角</a:t>
            </a:r>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46</a:t>
            </a:fld>
            <a:endParaRPr lang="en-US"/>
          </a:p>
        </p:txBody>
      </p:sp>
      <p:graphicFrame>
        <p:nvGraphicFramePr>
          <p:cNvPr id="5" name="表格 4">
            <a:extLst>
              <a:ext uri="{FF2B5EF4-FFF2-40B4-BE49-F238E27FC236}">
                <a16:creationId xmlns:a16="http://schemas.microsoft.com/office/drawing/2014/main" id="{CB7890A3-6122-4C93-A901-3F4EB7316918}"/>
              </a:ext>
            </a:extLst>
          </p:cNvPr>
          <p:cNvGraphicFramePr>
            <a:graphicFrameLocks noGrp="1"/>
          </p:cNvGraphicFramePr>
          <p:nvPr>
            <p:extLst>
              <p:ext uri="{D42A27DB-BD31-4B8C-83A1-F6EECF244321}">
                <p14:modId xmlns:p14="http://schemas.microsoft.com/office/powerpoint/2010/main" val="1626492656"/>
              </p:ext>
            </p:extLst>
          </p:nvPr>
        </p:nvGraphicFramePr>
        <p:xfrm>
          <a:off x="754144" y="2139885"/>
          <a:ext cx="10606696" cy="3504810"/>
        </p:xfrm>
        <a:graphic>
          <a:graphicData uri="http://schemas.openxmlformats.org/drawingml/2006/table">
            <a:tbl>
              <a:tblPr firstRow="1" firstCol="1" bandRow="1">
                <a:tableStyleId>{5C22544A-7EE6-4342-B048-85BDC9FD1C3A}</a:tableStyleId>
              </a:tblPr>
              <a:tblGrid>
                <a:gridCol w="2343736">
                  <a:extLst>
                    <a:ext uri="{9D8B030D-6E8A-4147-A177-3AD203B41FA5}">
                      <a16:colId xmlns:a16="http://schemas.microsoft.com/office/drawing/2014/main" val="590702050"/>
                    </a:ext>
                  </a:extLst>
                </a:gridCol>
                <a:gridCol w="2070181">
                  <a:extLst>
                    <a:ext uri="{9D8B030D-6E8A-4147-A177-3AD203B41FA5}">
                      <a16:colId xmlns:a16="http://schemas.microsoft.com/office/drawing/2014/main" val="1492104035"/>
                    </a:ext>
                  </a:extLst>
                </a:gridCol>
                <a:gridCol w="1993078">
                  <a:extLst>
                    <a:ext uri="{9D8B030D-6E8A-4147-A177-3AD203B41FA5}">
                      <a16:colId xmlns:a16="http://schemas.microsoft.com/office/drawing/2014/main" val="2693379007"/>
                    </a:ext>
                  </a:extLst>
                </a:gridCol>
                <a:gridCol w="2006021">
                  <a:extLst>
                    <a:ext uri="{9D8B030D-6E8A-4147-A177-3AD203B41FA5}">
                      <a16:colId xmlns:a16="http://schemas.microsoft.com/office/drawing/2014/main" val="1805778045"/>
                    </a:ext>
                  </a:extLst>
                </a:gridCol>
                <a:gridCol w="2193680">
                  <a:extLst>
                    <a:ext uri="{9D8B030D-6E8A-4147-A177-3AD203B41FA5}">
                      <a16:colId xmlns:a16="http://schemas.microsoft.com/office/drawing/2014/main" val="1907631048"/>
                    </a:ext>
                  </a:extLst>
                </a:gridCol>
              </a:tblGrid>
              <a:tr h="350481">
                <a:tc rowSpan="2">
                  <a:txBody>
                    <a:bodyPr/>
                    <a:lstStyle/>
                    <a:p>
                      <a:pPr algn="ctr">
                        <a:lnSpc>
                          <a:spcPct val="150000"/>
                        </a:lnSpc>
                        <a:spcBef>
                          <a:spcPts val="600"/>
                        </a:spcBef>
                        <a:spcAft>
                          <a:spcPts val="0"/>
                        </a:spcAft>
                      </a:pPr>
                      <a:r>
                        <a:rPr lang="en-US" sz="1200" kern="100" dirty="0">
                          <a:effectLst/>
                        </a:rPr>
                        <a:t>Weather Condition</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rowSpan="2">
                  <a:txBody>
                    <a:bodyPr/>
                    <a:lstStyle/>
                    <a:p>
                      <a:pPr algn="ctr">
                        <a:lnSpc>
                          <a:spcPct val="150000"/>
                        </a:lnSpc>
                        <a:spcBef>
                          <a:spcPts val="1800"/>
                        </a:spcBef>
                        <a:spcAft>
                          <a:spcPts val="0"/>
                        </a:spcAft>
                      </a:pPr>
                      <a:r>
                        <a:rPr lang="en-US" sz="1200" kern="100" dirty="0">
                          <a:effectLst/>
                        </a:rPr>
                        <a:t>Trigger</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Clean Model</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gridSpan="2">
                  <a:txBody>
                    <a:bodyPr/>
                    <a:lstStyle/>
                    <a:p>
                      <a:pPr algn="ctr">
                        <a:lnSpc>
                          <a:spcPct val="150000"/>
                        </a:lnSpc>
                        <a:spcAft>
                          <a:spcPts val="0"/>
                        </a:spcAft>
                      </a:pPr>
                      <a:r>
                        <a:rPr lang="en-US" sz="1200" kern="100" dirty="0">
                          <a:effectLst/>
                        </a:rPr>
                        <a:t>Poisoned  Model</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hMerge="1">
                  <a:txBody>
                    <a:bodyPr/>
                    <a:lstStyle/>
                    <a:p>
                      <a:endParaRPr lang="zh-TW" altLang="en-US"/>
                    </a:p>
                  </a:txBody>
                  <a:tcPr/>
                </a:tc>
                <a:extLst>
                  <a:ext uri="{0D108BD9-81ED-4DB2-BD59-A6C34878D82A}">
                    <a16:rowId xmlns:a16="http://schemas.microsoft.com/office/drawing/2014/main" val="2689855276"/>
                  </a:ext>
                </a:extLst>
              </a:tr>
              <a:tr h="350481">
                <a:tc vMerge="1">
                  <a:txBody>
                    <a:bodyPr/>
                    <a:lstStyle/>
                    <a:p>
                      <a:endParaRPr lang="zh-TW" altLang="en-US"/>
                    </a:p>
                  </a:txBody>
                  <a:tcPr/>
                </a:tc>
                <a:tc vMerge="1">
                  <a:txBody>
                    <a:bodyPr/>
                    <a:lstStyle/>
                    <a:p>
                      <a:endParaRPr lang="zh-TW" altLang="en-US"/>
                    </a:p>
                  </a:txBody>
                  <a:tcPr/>
                </a:tc>
                <a:tc>
                  <a:txBody>
                    <a:bodyPr/>
                    <a:lstStyle/>
                    <a:p>
                      <a:pPr algn="ctr">
                        <a:lnSpc>
                          <a:spcPct val="150000"/>
                        </a:lnSpc>
                        <a:spcAft>
                          <a:spcPts val="0"/>
                        </a:spcAft>
                      </a:pPr>
                      <a:r>
                        <a:rPr lang="en-US" sz="1200" kern="100">
                          <a:effectLst/>
                        </a:rPr>
                        <a:t>Classification Accuracy(%)</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Classification Accuracy(%)</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Attack Success Rate(%)</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1667799723"/>
                  </a:ext>
                </a:extLst>
              </a:tr>
              <a:tr h="350481">
                <a:tc rowSpan="2">
                  <a:txBody>
                    <a:bodyPr/>
                    <a:lstStyle/>
                    <a:p>
                      <a:pPr algn="ctr">
                        <a:lnSpc>
                          <a:spcPct val="150000"/>
                        </a:lnSpc>
                        <a:spcBef>
                          <a:spcPts val="600"/>
                        </a:spcBef>
                        <a:spcAft>
                          <a:spcPts val="0"/>
                        </a:spcAft>
                      </a:pPr>
                      <a:r>
                        <a:rPr lang="en-US" sz="1200" kern="100">
                          <a:effectLst/>
                        </a:rPr>
                        <a:t>Normal</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99</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89</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2840970127"/>
                  </a:ext>
                </a:extLst>
              </a:tr>
              <a:tr h="350481">
                <a:tc vMerge="1">
                  <a:txBody>
                    <a:bodyPr/>
                    <a:lstStyle/>
                    <a:p>
                      <a:endParaRPr lang="zh-TW" altLang="en-US"/>
                    </a:p>
                  </a:txBody>
                  <a:tcPr/>
                </a:tc>
                <a:tc>
                  <a:txBody>
                    <a:bodyPr/>
                    <a:lstStyle/>
                    <a:p>
                      <a:pPr algn="ctr">
                        <a:lnSpc>
                          <a:spcPct val="150000"/>
                        </a:lnSpc>
                        <a:spcAft>
                          <a:spcPts val="0"/>
                        </a:spcAft>
                      </a:pPr>
                      <a:r>
                        <a:rPr lang="en-US" sz="1200" kern="100" dirty="0">
                          <a:effectLst/>
                        </a:rPr>
                        <a:t>Y</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83</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72</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3175891574"/>
                  </a:ext>
                </a:extLst>
              </a:tr>
              <a:tr h="350481">
                <a:tc rowSpan="2">
                  <a:txBody>
                    <a:bodyPr/>
                    <a:lstStyle/>
                    <a:p>
                      <a:pPr algn="ctr">
                        <a:lnSpc>
                          <a:spcPct val="150000"/>
                        </a:lnSpc>
                        <a:spcBef>
                          <a:spcPts val="600"/>
                        </a:spcBef>
                        <a:spcAft>
                          <a:spcPts val="0"/>
                        </a:spcAft>
                      </a:pPr>
                      <a:r>
                        <a:rPr lang="en-US" sz="1200" kern="100">
                          <a:effectLst/>
                        </a:rPr>
                        <a:t>Rainy</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98</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91</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2465214275"/>
                  </a:ext>
                </a:extLst>
              </a:tr>
              <a:tr h="350481">
                <a:tc vMerge="1">
                  <a:txBody>
                    <a:bodyPr/>
                    <a:lstStyle/>
                    <a:p>
                      <a:endParaRPr lang="zh-TW" altLang="en-US"/>
                    </a:p>
                  </a:txBody>
                  <a:tcPr/>
                </a:tc>
                <a:tc>
                  <a:txBody>
                    <a:bodyPr/>
                    <a:lstStyle/>
                    <a:p>
                      <a:pPr algn="ctr">
                        <a:lnSpc>
                          <a:spcPct val="150000"/>
                        </a:lnSpc>
                        <a:spcAft>
                          <a:spcPts val="0"/>
                        </a:spcAft>
                      </a:pPr>
                      <a:r>
                        <a:rPr lang="en-US" sz="1200" kern="100" dirty="0">
                          <a:effectLst/>
                        </a:rPr>
                        <a:t>Y</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80</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66</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654190641"/>
                  </a:ext>
                </a:extLst>
              </a:tr>
              <a:tr h="350481">
                <a:tc rowSpan="2">
                  <a:txBody>
                    <a:bodyPr/>
                    <a:lstStyle/>
                    <a:p>
                      <a:pPr algn="ctr">
                        <a:lnSpc>
                          <a:spcPct val="150000"/>
                        </a:lnSpc>
                        <a:spcBef>
                          <a:spcPts val="600"/>
                        </a:spcBef>
                        <a:spcAft>
                          <a:spcPts val="0"/>
                        </a:spcAft>
                      </a:pPr>
                      <a:r>
                        <a:rPr lang="en-US" sz="1200" kern="100" dirty="0">
                          <a:effectLst/>
                        </a:rPr>
                        <a:t>Cloudy</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98</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87</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39218675"/>
                  </a:ext>
                </a:extLst>
              </a:tr>
              <a:tr h="350481">
                <a:tc vMerge="1">
                  <a:txBody>
                    <a:bodyPr/>
                    <a:lstStyle/>
                    <a:p>
                      <a:endParaRPr lang="zh-TW" altLang="en-US"/>
                    </a:p>
                  </a:txBody>
                  <a:tcPr/>
                </a:tc>
                <a:tc>
                  <a:txBody>
                    <a:bodyPr/>
                    <a:lstStyle/>
                    <a:p>
                      <a:pPr algn="ctr">
                        <a:lnSpc>
                          <a:spcPct val="150000"/>
                        </a:lnSpc>
                        <a:spcAft>
                          <a:spcPts val="0"/>
                        </a:spcAft>
                      </a:pPr>
                      <a:r>
                        <a:rPr lang="en-US" sz="1200" kern="100">
                          <a:effectLst/>
                        </a:rPr>
                        <a:t>Y</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77</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60</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3168045720"/>
                  </a:ext>
                </a:extLst>
              </a:tr>
              <a:tr h="350481">
                <a:tc rowSpan="2">
                  <a:txBody>
                    <a:bodyPr/>
                    <a:lstStyle/>
                    <a:p>
                      <a:pPr algn="ctr">
                        <a:lnSpc>
                          <a:spcPct val="150000"/>
                        </a:lnSpc>
                        <a:spcBef>
                          <a:spcPts val="600"/>
                        </a:spcBef>
                        <a:spcAft>
                          <a:spcPts val="0"/>
                        </a:spcAft>
                      </a:pPr>
                      <a:r>
                        <a:rPr lang="en-US" sz="1200" kern="100">
                          <a:effectLst/>
                        </a:rPr>
                        <a:t>Rainy + Cloudy</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97</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89</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2802900651"/>
                  </a:ext>
                </a:extLst>
              </a:tr>
              <a:tr h="350481">
                <a:tc vMerge="1">
                  <a:txBody>
                    <a:bodyPr/>
                    <a:lstStyle/>
                    <a:p>
                      <a:endParaRPr lang="zh-TW" altLang="en-US"/>
                    </a:p>
                  </a:txBody>
                  <a:tcPr/>
                </a:tc>
                <a:tc>
                  <a:txBody>
                    <a:bodyPr/>
                    <a:lstStyle/>
                    <a:p>
                      <a:pPr algn="ctr">
                        <a:lnSpc>
                          <a:spcPct val="150000"/>
                        </a:lnSpc>
                        <a:spcAft>
                          <a:spcPts val="0"/>
                        </a:spcAft>
                      </a:pPr>
                      <a:r>
                        <a:rPr lang="en-US" sz="1200" kern="100">
                          <a:effectLst/>
                        </a:rPr>
                        <a:t>Y</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88</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58</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508697236"/>
                  </a:ext>
                </a:extLst>
              </a:tr>
            </a:tbl>
          </a:graphicData>
        </a:graphic>
      </p:graphicFrame>
    </p:spTree>
    <p:extLst>
      <p:ext uri="{BB962C8B-B14F-4D97-AF65-F5344CB8AC3E}">
        <p14:creationId xmlns:p14="http://schemas.microsoft.com/office/powerpoint/2010/main" val="1400004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zh-TW" dirty="0"/>
              <a:t>後門攻擊應用於模擬平台</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p:txBody>
          <a:bodyPr vert="horz" lIns="91440" tIns="45720" rIns="91440" bIns="45720" rtlCol="0" anchor="t">
            <a:normAutofit/>
          </a:bodyPr>
          <a:lstStyle/>
          <a:p>
            <a:r>
              <a:rPr lang="en-US" altLang="zh-TW" dirty="0"/>
              <a:t>45</a:t>
            </a:r>
            <a:r>
              <a:rPr lang="zh-TW" altLang="en-US" dirty="0"/>
              <a:t>度</a:t>
            </a:r>
            <a:r>
              <a:rPr lang="zh-TW" altLang="zh-TW" dirty="0"/>
              <a:t>視角</a:t>
            </a:r>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47</a:t>
            </a:fld>
            <a:endParaRPr lang="en-US"/>
          </a:p>
        </p:txBody>
      </p:sp>
      <p:graphicFrame>
        <p:nvGraphicFramePr>
          <p:cNvPr id="5" name="表格 4">
            <a:extLst>
              <a:ext uri="{FF2B5EF4-FFF2-40B4-BE49-F238E27FC236}">
                <a16:creationId xmlns:a16="http://schemas.microsoft.com/office/drawing/2014/main" id="{CB7890A3-6122-4C93-A901-3F4EB7316918}"/>
              </a:ext>
            </a:extLst>
          </p:cNvPr>
          <p:cNvGraphicFramePr>
            <a:graphicFrameLocks noGrp="1"/>
          </p:cNvGraphicFramePr>
          <p:nvPr>
            <p:extLst>
              <p:ext uri="{D42A27DB-BD31-4B8C-83A1-F6EECF244321}">
                <p14:modId xmlns:p14="http://schemas.microsoft.com/office/powerpoint/2010/main" val="2115559140"/>
              </p:ext>
            </p:extLst>
          </p:nvPr>
        </p:nvGraphicFramePr>
        <p:xfrm>
          <a:off x="754144" y="2139885"/>
          <a:ext cx="10606696" cy="3504810"/>
        </p:xfrm>
        <a:graphic>
          <a:graphicData uri="http://schemas.openxmlformats.org/drawingml/2006/table">
            <a:tbl>
              <a:tblPr firstRow="1" firstCol="1" bandRow="1">
                <a:tableStyleId>{5C22544A-7EE6-4342-B048-85BDC9FD1C3A}</a:tableStyleId>
              </a:tblPr>
              <a:tblGrid>
                <a:gridCol w="2343736">
                  <a:extLst>
                    <a:ext uri="{9D8B030D-6E8A-4147-A177-3AD203B41FA5}">
                      <a16:colId xmlns:a16="http://schemas.microsoft.com/office/drawing/2014/main" val="590702050"/>
                    </a:ext>
                  </a:extLst>
                </a:gridCol>
                <a:gridCol w="2070181">
                  <a:extLst>
                    <a:ext uri="{9D8B030D-6E8A-4147-A177-3AD203B41FA5}">
                      <a16:colId xmlns:a16="http://schemas.microsoft.com/office/drawing/2014/main" val="1492104035"/>
                    </a:ext>
                  </a:extLst>
                </a:gridCol>
                <a:gridCol w="1993078">
                  <a:extLst>
                    <a:ext uri="{9D8B030D-6E8A-4147-A177-3AD203B41FA5}">
                      <a16:colId xmlns:a16="http://schemas.microsoft.com/office/drawing/2014/main" val="2693379007"/>
                    </a:ext>
                  </a:extLst>
                </a:gridCol>
                <a:gridCol w="2006021">
                  <a:extLst>
                    <a:ext uri="{9D8B030D-6E8A-4147-A177-3AD203B41FA5}">
                      <a16:colId xmlns:a16="http://schemas.microsoft.com/office/drawing/2014/main" val="1805778045"/>
                    </a:ext>
                  </a:extLst>
                </a:gridCol>
                <a:gridCol w="2193680">
                  <a:extLst>
                    <a:ext uri="{9D8B030D-6E8A-4147-A177-3AD203B41FA5}">
                      <a16:colId xmlns:a16="http://schemas.microsoft.com/office/drawing/2014/main" val="1907631048"/>
                    </a:ext>
                  </a:extLst>
                </a:gridCol>
              </a:tblGrid>
              <a:tr h="350481">
                <a:tc rowSpan="2">
                  <a:txBody>
                    <a:bodyPr/>
                    <a:lstStyle/>
                    <a:p>
                      <a:pPr algn="ctr">
                        <a:lnSpc>
                          <a:spcPct val="150000"/>
                        </a:lnSpc>
                        <a:spcBef>
                          <a:spcPts val="600"/>
                        </a:spcBef>
                        <a:spcAft>
                          <a:spcPts val="0"/>
                        </a:spcAft>
                      </a:pPr>
                      <a:r>
                        <a:rPr lang="en-US" sz="1200" kern="100" dirty="0">
                          <a:effectLst/>
                        </a:rPr>
                        <a:t>Weather Condition</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rowSpan="2">
                  <a:txBody>
                    <a:bodyPr/>
                    <a:lstStyle/>
                    <a:p>
                      <a:pPr algn="ctr">
                        <a:lnSpc>
                          <a:spcPct val="150000"/>
                        </a:lnSpc>
                        <a:spcBef>
                          <a:spcPts val="1800"/>
                        </a:spcBef>
                        <a:spcAft>
                          <a:spcPts val="0"/>
                        </a:spcAft>
                      </a:pPr>
                      <a:r>
                        <a:rPr lang="en-US" sz="1200" kern="100">
                          <a:effectLst/>
                        </a:rPr>
                        <a:t>Trigger</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Clean Model</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gridSpan="2">
                  <a:txBody>
                    <a:bodyPr/>
                    <a:lstStyle/>
                    <a:p>
                      <a:pPr algn="ctr">
                        <a:lnSpc>
                          <a:spcPct val="150000"/>
                        </a:lnSpc>
                        <a:spcAft>
                          <a:spcPts val="0"/>
                        </a:spcAft>
                      </a:pPr>
                      <a:r>
                        <a:rPr lang="en-US" sz="1200" kern="100" dirty="0">
                          <a:effectLst/>
                        </a:rPr>
                        <a:t>Poisoned  Model</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hMerge="1">
                  <a:txBody>
                    <a:bodyPr/>
                    <a:lstStyle/>
                    <a:p>
                      <a:endParaRPr lang="zh-TW" altLang="en-US"/>
                    </a:p>
                  </a:txBody>
                  <a:tcPr/>
                </a:tc>
                <a:extLst>
                  <a:ext uri="{0D108BD9-81ED-4DB2-BD59-A6C34878D82A}">
                    <a16:rowId xmlns:a16="http://schemas.microsoft.com/office/drawing/2014/main" val="2689855276"/>
                  </a:ext>
                </a:extLst>
              </a:tr>
              <a:tr h="350481">
                <a:tc vMerge="1">
                  <a:txBody>
                    <a:bodyPr/>
                    <a:lstStyle/>
                    <a:p>
                      <a:endParaRPr lang="zh-TW" altLang="en-US"/>
                    </a:p>
                  </a:txBody>
                  <a:tcPr/>
                </a:tc>
                <a:tc vMerge="1">
                  <a:txBody>
                    <a:bodyPr/>
                    <a:lstStyle/>
                    <a:p>
                      <a:endParaRPr lang="zh-TW" altLang="en-US"/>
                    </a:p>
                  </a:txBody>
                  <a:tcPr/>
                </a:tc>
                <a:tc>
                  <a:txBody>
                    <a:bodyPr/>
                    <a:lstStyle/>
                    <a:p>
                      <a:pPr algn="ctr">
                        <a:lnSpc>
                          <a:spcPct val="150000"/>
                        </a:lnSpc>
                        <a:spcAft>
                          <a:spcPts val="0"/>
                        </a:spcAft>
                      </a:pPr>
                      <a:r>
                        <a:rPr lang="en-US" sz="1200" kern="100">
                          <a:effectLst/>
                        </a:rPr>
                        <a:t>Classification Accuracy(%)</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Classification Accuracy(%)</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Attack Success Rate(%)</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1667799723"/>
                  </a:ext>
                </a:extLst>
              </a:tr>
              <a:tr h="350481">
                <a:tc rowSpan="2">
                  <a:txBody>
                    <a:bodyPr/>
                    <a:lstStyle/>
                    <a:p>
                      <a:pPr algn="ctr">
                        <a:lnSpc>
                          <a:spcPct val="150000"/>
                        </a:lnSpc>
                        <a:spcBef>
                          <a:spcPts val="600"/>
                        </a:spcBef>
                        <a:spcAft>
                          <a:spcPts val="0"/>
                        </a:spcAft>
                      </a:pPr>
                      <a:r>
                        <a:rPr lang="en-US" sz="1200" kern="100">
                          <a:effectLst/>
                        </a:rPr>
                        <a:t>Normal</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98</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94</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2840970127"/>
                  </a:ext>
                </a:extLst>
              </a:tr>
              <a:tr h="350481">
                <a:tc vMerge="1">
                  <a:txBody>
                    <a:bodyPr/>
                    <a:lstStyle/>
                    <a:p>
                      <a:endParaRPr lang="zh-TW" altLang="en-US"/>
                    </a:p>
                  </a:txBody>
                  <a:tcPr/>
                </a:tc>
                <a:tc>
                  <a:txBody>
                    <a:bodyPr/>
                    <a:lstStyle/>
                    <a:p>
                      <a:pPr algn="ctr">
                        <a:lnSpc>
                          <a:spcPct val="150000"/>
                        </a:lnSpc>
                        <a:spcAft>
                          <a:spcPts val="0"/>
                        </a:spcAft>
                      </a:pPr>
                      <a:r>
                        <a:rPr lang="en-US" sz="1200" kern="100">
                          <a:effectLst/>
                        </a:rPr>
                        <a:t>Y</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99</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70</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3175891574"/>
                  </a:ext>
                </a:extLst>
              </a:tr>
              <a:tr h="350481">
                <a:tc rowSpan="2">
                  <a:txBody>
                    <a:bodyPr/>
                    <a:lstStyle/>
                    <a:p>
                      <a:pPr algn="ctr">
                        <a:lnSpc>
                          <a:spcPct val="150000"/>
                        </a:lnSpc>
                        <a:spcBef>
                          <a:spcPts val="600"/>
                        </a:spcBef>
                        <a:spcAft>
                          <a:spcPts val="0"/>
                        </a:spcAft>
                      </a:pPr>
                      <a:r>
                        <a:rPr lang="en-US" sz="1200" kern="100">
                          <a:effectLst/>
                        </a:rPr>
                        <a:t>Rainy</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96</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96</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2465214275"/>
                  </a:ext>
                </a:extLst>
              </a:tr>
              <a:tr h="350481">
                <a:tc vMerge="1">
                  <a:txBody>
                    <a:bodyPr/>
                    <a:lstStyle/>
                    <a:p>
                      <a:endParaRPr lang="zh-TW" altLang="en-US"/>
                    </a:p>
                  </a:txBody>
                  <a:tcPr/>
                </a:tc>
                <a:tc>
                  <a:txBody>
                    <a:bodyPr/>
                    <a:lstStyle/>
                    <a:p>
                      <a:pPr algn="ctr">
                        <a:lnSpc>
                          <a:spcPct val="150000"/>
                        </a:lnSpc>
                        <a:spcAft>
                          <a:spcPts val="0"/>
                        </a:spcAft>
                      </a:pPr>
                      <a:r>
                        <a:rPr lang="en-US" sz="1200" kern="100">
                          <a:effectLst/>
                        </a:rPr>
                        <a:t>Y</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97</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64</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654190641"/>
                  </a:ext>
                </a:extLst>
              </a:tr>
              <a:tr h="350481">
                <a:tc rowSpan="2">
                  <a:txBody>
                    <a:bodyPr/>
                    <a:lstStyle/>
                    <a:p>
                      <a:pPr algn="ctr">
                        <a:lnSpc>
                          <a:spcPct val="150000"/>
                        </a:lnSpc>
                        <a:spcBef>
                          <a:spcPts val="600"/>
                        </a:spcBef>
                        <a:spcAft>
                          <a:spcPts val="0"/>
                        </a:spcAft>
                      </a:pPr>
                      <a:r>
                        <a:rPr lang="en-US" sz="1200" kern="100" dirty="0">
                          <a:effectLst/>
                        </a:rPr>
                        <a:t>Cloudy</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96</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94</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39218675"/>
                  </a:ext>
                </a:extLst>
              </a:tr>
              <a:tr h="350481">
                <a:tc vMerge="1">
                  <a:txBody>
                    <a:bodyPr/>
                    <a:lstStyle/>
                    <a:p>
                      <a:endParaRPr lang="zh-TW" altLang="en-US"/>
                    </a:p>
                  </a:txBody>
                  <a:tcPr/>
                </a:tc>
                <a:tc>
                  <a:txBody>
                    <a:bodyPr/>
                    <a:lstStyle/>
                    <a:p>
                      <a:pPr algn="ctr">
                        <a:lnSpc>
                          <a:spcPct val="150000"/>
                        </a:lnSpc>
                        <a:spcAft>
                          <a:spcPts val="0"/>
                        </a:spcAft>
                      </a:pPr>
                      <a:r>
                        <a:rPr lang="en-US" sz="1200" kern="100">
                          <a:effectLst/>
                        </a:rPr>
                        <a:t>Y</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97</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64</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3168045720"/>
                  </a:ext>
                </a:extLst>
              </a:tr>
              <a:tr h="350481">
                <a:tc rowSpan="2">
                  <a:txBody>
                    <a:bodyPr/>
                    <a:lstStyle/>
                    <a:p>
                      <a:pPr algn="ctr">
                        <a:lnSpc>
                          <a:spcPct val="150000"/>
                        </a:lnSpc>
                        <a:spcBef>
                          <a:spcPts val="600"/>
                        </a:spcBef>
                        <a:spcAft>
                          <a:spcPts val="0"/>
                        </a:spcAft>
                      </a:pPr>
                      <a:r>
                        <a:rPr lang="en-US" sz="1200" kern="100">
                          <a:effectLst/>
                        </a:rPr>
                        <a:t>Rainy + Cloudy</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95</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93</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2802900651"/>
                  </a:ext>
                </a:extLst>
              </a:tr>
              <a:tr h="350481">
                <a:tc vMerge="1">
                  <a:txBody>
                    <a:bodyPr/>
                    <a:lstStyle/>
                    <a:p>
                      <a:endParaRPr lang="zh-TW" altLang="en-US"/>
                    </a:p>
                  </a:txBody>
                  <a:tcPr/>
                </a:tc>
                <a:tc>
                  <a:txBody>
                    <a:bodyPr/>
                    <a:lstStyle/>
                    <a:p>
                      <a:pPr algn="ctr">
                        <a:lnSpc>
                          <a:spcPct val="150000"/>
                        </a:lnSpc>
                        <a:spcAft>
                          <a:spcPts val="0"/>
                        </a:spcAft>
                      </a:pPr>
                      <a:r>
                        <a:rPr lang="en-US" sz="1200" kern="100">
                          <a:effectLst/>
                        </a:rPr>
                        <a:t>Y</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94</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a:effectLst/>
                        </a:rPr>
                        <a:t>-</a:t>
                      </a:r>
                      <a:endParaRPr lang="zh-TW" sz="1200" kern="10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tc>
                  <a:txBody>
                    <a:bodyPr/>
                    <a:lstStyle/>
                    <a:p>
                      <a:pPr algn="ctr">
                        <a:lnSpc>
                          <a:spcPct val="150000"/>
                        </a:lnSpc>
                        <a:spcAft>
                          <a:spcPts val="0"/>
                        </a:spcAft>
                      </a:pPr>
                      <a:r>
                        <a:rPr lang="en-US" sz="1200" kern="100" dirty="0">
                          <a:effectLst/>
                        </a:rPr>
                        <a:t>58</a:t>
                      </a:r>
                      <a:endParaRPr lang="zh-TW" sz="1200" kern="100" dirty="0">
                        <a:effectLst/>
                        <a:latin typeface="Times New Roman" panose="02020603050405020304" pitchFamily="18" charset="0"/>
                        <a:ea typeface="標楷體" panose="03000509000000000000" pitchFamily="65" charset="-120"/>
                        <a:cs typeface="Arial" panose="020B0604020202020204" pitchFamily="34" charset="0"/>
                      </a:endParaRPr>
                    </a:p>
                  </a:txBody>
                  <a:tcPr marL="68580" marR="68580" marT="0" marB="0"/>
                </a:tc>
                <a:extLst>
                  <a:ext uri="{0D108BD9-81ED-4DB2-BD59-A6C34878D82A}">
                    <a16:rowId xmlns:a16="http://schemas.microsoft.com/office/drawing/2014/main" val="508697236"/>
                  </a:ext>
                </a:extLst>
              </a:tr>
            </a:tbl>
          </a:graphicData>
        </a:graphic>
      </p:graphicFrame>
    </p:spTree>
    <p:extLst>
      <p:ext uri="{BB962C8B-B14F-4D97-AF65-F5344CB8AC3E}">
        <p14:creationId xmlns:p14="http://schemas.microsoft.com/office/powerpoint/2010/main" val="14165160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EBFAE5-8992-4F9D-BF2C-BFB38908344A}"/>
              </a:ext>
            </a:extLst>
          </p:cNvPr>
          <p:cNvSpPr>
            <a:spLocks noGrp="1"/>
          </p:cNvSpPr>
          <p:nvPr>
            <p:ph type="title"/>
          </p:nvPr>
        </p:nvSpPr>
        <p:spPr/>
        <p:txBody>
          <a:bodyPr/>
          <a:lstStyle/>
          <a:p>
            <a:r>
              <a:rPr lang="zh-TW" altLang="zh-TW" dirty="0"/>
              <a:t>後門攻擊應用於模擬平台</a:t>
            </a:r>
            <a:endParaRPr lang="zh-TW" altLang="en-US" dirty="0"/>
          </a:p>
        </p:txBody>
      </p:sp>
      <p:sp>
        <p:nvSpPr>
          <p:cNvPr id="4" name="投影片編號版面配置區 3">
            <a:extLst>
              <a:ext uri="{FF2B5EF4-FFF2-40B4-BE49-F238E27FC236}">
                <a16:creationId xmlns:a16="http://schemas.microsoft.com/office/drawing/2014/main" id="{4E7029B2-9663-4278-9481-516648108D14}"/>
              </a:ext>
            </a:extLst>
          </p:cNvPr>
          <p:cNvSpPr>
            <a:spLocks noGrp="1"/>
          </p:cNvSpPr>
          <p:nvPr>
            <p:ph type="sldNum" sz="quarter" idx="12"/>
          </p:nvPr>
        </p:nvSpPr>
        <p:spPr/>
        <p:txBody>
          <a:bodyPr/>
          <a:lstStyle/>
          <a:p>
            <a:fld id="{B6F15528-21DE-4FAA-801E-634DDDAF4B2B}" type="slidenum">
              <a:rPr lang="en-US" smtClean="0"/>
              <a:pPr/>
              <a:t>48</a:t>
            </a:fld>
            <a:endParaRPr lang="en-US"/>
          </a:p>
        </p:txBody>
      </p:sp>
      <p:graphicFrame>
        <p:nvGraphicFramePr>
          <p:cNvPr id="8" name="圖表 7">
            <a:extLst>
              <a:ext uri="{FF2B5EF4-FFF2-40B4-BE49-F238E27FC236}">
                <a16:creationId xmlns:a16="http://schemas.microsoft.com/office/drawing/2014/main" id="{C21C33E6-4A43-48E7-B174-E82D2A594B3E}"/>
              </a:ext>
            </a:extLst>
          </p:cNvPr>
          <p:cNvGraphicFramePr>
            <a:graphicFrameLocks/>
          </p:cNvGraphicFramePr>
          <p:nvPr>
            <p:extLst>
              <p:ext uri="{D42A27DB-BD31-4B8C-83A1-F6EECF244321}">
                <p14:modId xmlns:p14="http://schemas.microsoft.com/office/powerpoint/2010/main" val="4016503659"/>
              </p:ext>
            </p:extLst>
          </p:nvPr>
        </p:nvGraphicFramePr>
        <p:xfrm>
          <a:off x="1474237" y="1709928"/>
          <a:ext cx="8976049" cy="417604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91242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zh-TW" dirty="0"/>
              <a:t>晴天</a:t>
            </a:r>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49</a:t>
            </a:fld>
            <a:endParaRPr lang="en-US"/>
          </a:p>
        </p:txBody>
      </p:sp>
      <p:graphicFrame>
        <p:nvGraphicFramePr>
          <p:cNvPr id="13" name="表格 12">
            <a:extLst>
              <a:ext uri="{FF2B5EF4-FFF2-40B4-BE49-F238E27FC236}">
                <a16:creationId xmlns:a16="http://schemas.microsoft.com/office/drawing/2014/main" id="{1740ED6E-C82D-44F9-982D-3BBB18C03997}"/>
              </a:ext>
            </a:extLst>
          </p:cNvPr>
          <p:cNvGraphicFramePr>
            <a:graphicFrameLocks noGrp="1"/>
          </p:cNvGraphicFramePr>
          <p:nvPr>
            <p:extLst>
              <p:ext uri="{D42A27DB-BD31-4B8C-83A1-F6EECF244321}">
                <p14:modId xmlns:p14="http://schemas.microsoft.com/office/powerpoint/2010/main" val="4145626623"/>
              </p:ext>
            </p:extLst>
          </p:nvPr>
        </p:nvGraphicFramePr>
        <p:xfrm>
          <a:off x="1341749" y="1859144"/>
          <a:ext cx="8818251" cy="1483360"/>
        </p:xfrm>
        <a:graphic>
          <a:graphicData uri="http://schemas.openxmlformats.org/drawingml/2006/table">
            <a:tbl>
              <a:tblPr firstRow="1" bandRow="1">
                <a:tableStyleId>{5C22544A-7EE6-4342-B048-85BDC9FD1C3A}</a:tableStyleId>
              </a:tblPr>
              <a:tblGrid>
                <a:gridCol w="2939417">
                  <a:extLst>
                    <a:ext uri="{9D8B030D-6E8A-4147-A177-3AD203B41FA5}">
                      <a16:colId xmlns:a16="http://schemas.microsoft.com/office/drawing/2014/main" val="4041363872"/>
                    </a:ext>
                  </a:extLst>
                </a:gridCol>
                <a:gridCol w="2939417">
                  <a:extLst>
                    <a:ext uri="{9D8B030D-6E8A-4147-A177-3AD203B41FA5}">
                      <a16:colId xmlns:a16="http://schemas.microsoft.com/office/drawing/2014/main" val="1568123892"/>
                    </a:ext>
                  </a:extLst>
                </a:gridCol>
                <a:gridCol w="2939417">
                  <a:extLst>
                    <a:ext uri="{9D8B030D-6E8A-4147-A177-3AD203B41FA5}">
                      <a16:colId xmlns:a16="http://schemas.microsoft.com/office/drawing/2014/main" val="71102819"/>
                    </a:ext>
                  </a:extLst>
                </a:gridCol>
              </a:tblGrid>
              <a:tr h="370840">
                <a:tc>
                  <a:txBody>
                    <a:bodyPr/>
                    <a:lstStyle/>
                    <a:p>
                      <a:pPr algn="ctr"/>
                      <a:endParaRPr lang="zh-TW" altLang="en-US" dirty="0"/>
                    </a:p>
                  </a:txBody>
                  <a:tcPr/>
                </a:tc>
                <a:tc>
                  <a:txBody>
                    <a:bodyPr/>
                    <a:lstStyle/>
                    <a:p>
                      <a:pPr algn="ctr"/>
                      <a:r>
                        <a:rPr lang="en-US" altLang="zh-TW" sz="1800" b="1" kern="1200" dirty="0">
                          <a:solidFill>
                            <a:schemeClr val="lt1"/>
                          </a:solidFill>
                          <a:effectLst/>
                          <a:latin typeface="+mn-lt"/>
                          <a:ea typeface="+mn-ea"/>
                          <a:cs typeface="+mn-cs"/>
                        </a:rPr>
                        <a:t>Clean Model</a:t>
                      </a:r>
                      <a:endParaRPr lang="zh-TW" altLang="en-US" dirty="0"/>
                    </a:p>
                  </a:txBody>
                  <a:tcPr/>
                </a:tc>
                <a:tc>
                  <a:txBody>
                    <a:bodyPr/>
                    <a:lstStyle/>
                    <a:p>
                      <a:pPr algn="ctr"/>
                      <a:r>
                        <a:rPr lang="en-US" altLang="zh-TW" sz="1800" b="1" kern="1200" dirty="0">
                          <a:solidFill>
                            <a:schemeClr val="lt1"/>
                          </a:solidFill>
                          <a:effectLst/>
                          <a:latin typeface="+mn-lt"/>
                          <a:ea typeface="+mn-ea"/>
                          <a:cs typeface="+mn-cs"/>
                        </a:rPr>
                        <a:t>Poisoned Model</a:t>
                      </a:r>
                      <a:endParaRPr lang="zh-TW" altLang="en-US" dirty="0"/>
                    </a:p>
                  </a:txBody>
                  <a:tcPr/>
                </a:tc>
                <a:extLst>
                  <a:ext uri="{0D108BD9-81ED-4DB2-BD59-A6C34878D82A}">
                    <a16:rowId xmlns:a16="http://schemas.microsoft.com/office/drawing/2014/main" val="2523083613"/>
                  </a:ext>
                </a:extLst>
              </a:tr>
              <a:tr h="370840">
                <a:tc>
                  <a:txBody>
                    <a:bodyPr/>
                    <a:lstStyle/>
                    <a:p>
                      <a:pPr algn="ctr"/>
                      <a:endParaRPr lang="zh-TW" altLang="en-US" dirty="0"/>
                    </a:p>
                  </a:txBody>
                  <a:tcPr/>
                </a:tc>
                <a:tc>
                  <a:txBody>
                    <a:bodyPr/>
                    <a:lstStyle/>
                    <a:p>
                      <a:pPr algn="ctr"/>
                      <a:r>
                        <a:rPr lang="en-US" altLang="zh-TW" sz="1800" kern="1200" dirty="0">
                          <a:solidFill>
                            <a:schemeClr val="dk1"/>
                          </a:solidFill>
                          <a:effectLst/>
                          <a:latin typeface="+mn-lt"/>
                          <a:ea typeface="+mn-ea"/>
                          <a:cs typeface="+mn-cs"/>
                        </a:rPr>
                        <a:t>Classification Accuracy(%)</a:t>
                      </a:r>
                      <a:endParaRPr lang="zh-TW" altLang="en-US" dirty="0"/>
                    </a:p>
                  </a:txBody>
                  <a:tcPr/>
                </a:tc>
                <a:tc>
                  <a:txBody>
                    <a:bodyPr/>
                    <a:lstStyle/>
                    <a:p>
                      <a:pPr algn="ctr"/>
                      <a:r>
                        <a:rPr lang="en-US" altLang="zh-TW" sz="1800" kern="1200" dirty="0">
                          <a:solidFill>
                            <a:schemeClr val="dk1"/>
                          </a:solidFill>
                          <a:effectLst/>
                          <a:latin typeface="+mn-lt"/>
                          <a:ea typeface="+mn-ea"/>
                          <a:cs typeface="+mn-cs"/>
                        </a:rPr>
                        <a:t>Attack Success Rate(%)</a:t>
                      </a:r>
                      <a:endParaRPr lang="zh-TW" altLang="en-US" dirty="0"/>
                    </a:p>
                  </a:txBody>
                  <a:tcPr/>
                </a:tc>
                <a:extLst>
                  <a:ext uri="{0D108BD9-81ED-4DB2-BD59-A6C34878D82A}">
                    <a16:rowId xmlns:a16="http://schemas.microsoft.com/office/drawing/2014/main" val="3355821047"/>
                  </a:ext>
                </a:extLst>
              </a:tr>
              <a:tr h="370840">
                <a:tc>
                  <a:txBody>
                    <a:bodyPr/>
                    <a:lstStyle/>
                    <a:p>
                      <a:pPr algn="ctr"/>
                      <a:r>
                        <a:rPr lang="zh-TW" altLang="en-US" dirty="0"/>
                        <a:t>正面</a:t>
                      </a:r>
                    </a:p>
                  </a:txBody>
                  <a:tcPr/>
                </a:tc>
                <a:tc>
                  <a:txBody>
                    <a:bodyPr/>
                    <a:lstStyle/>
                    <a:p>
                      <a:pPr algn="ctr"/>
                      <a:r>
                        <a:rPr lang="en-US" altLang="zh-TW" dirty="0"/>
                        <a:t>83</a:t>
                      </a:r>
                      <a:endParaRPr lang="zh-TW" altLang="en-US" dirty="0"/>
                    </a:p>
                  </a:txBody>
                  <a:tcPr/>
                </a:tc>
                <a:tc>
                  <a:txBody>
                    <a:bodyPr/>
                    <a:lstStyle/>
                    <a:p>
                      <a:pPr algn="ctr"/>
                      <a:r>
                        <a:rPr lang="en-US" altLang="zh-TW" dirty="0"/>
                        <a:t>72</a:t>
                      </a:r>
                      <a:endParaRPr lang="zh-TW" altLang="en-US" dirty="0"/>
                    </a:p>
                  </a:txBody>
                  <a:tcPr/>
                </a:tc>
                <a:extLst>
                  <a:ext uri="{0D108BD9-81ED-4DB2-BD59-A6C34878D82A}">
                    <a16:rowId xmlns:a16="http://schemas.microsoft.com/office/drawing/2014/main" val="3874732178"/>
                  </a:ext>
                </a:extLst>
              </a:tr>
              <a:tr h="370840">
                <a:tc>
                  <a:txBody>
                    <a:bodyPr/>
                    <a:lstStyle/>
                    <a:p>
                      <a:pPr algn="ctr"/>
                      <a:r>
                        <a:rPr lang="en-US" altLang="zh-TW" dirty="0"/>
                        <a:t>45</a:t>
                      </a:r>
                      <a:r>
                        <a:rPr lang="zh-TW" altLang="en-US" dirty="0"/>
                        <a:t>度</a:t>
                      </a:r>
                    </a:p>
                  </a:txBody>
                  <a:tcPr/>
                </a:tc>
                <a:tc>
                  <a:txBody>
                    <a:bodyPr/>
                    <a:lstStyle/>
                    <a:p>
                      <a:pPr algn="ctr"/>
                      <a:r>
                        <a:rPr lang="en-US" altLang="zh-TW" dirty="0"/>
                        <a:t>99</a:t>
                      </a:r>
                      <a:endParaRPr lang="zh-TW" altLang="en-US" dirty="0"/>
                    </a:p>
                  </a:txBody>
                  <a:tcPr/>
                </a:tc>
                <a:tc>
                  <a:txBody>
                    <a:bodyPr/>
                    <a:lstStyle/>
                    <a:p>
                      <a:pPr algn="ctr"/>
                      <a:r>
                        <a:rPr lang="en-US" altLang="zh-TW" dirty="0"/>
                        <a:t>70</a:t>
                      </a:r>
                      <a:endParaRPr lang="zh-TW" altLang="en-US" dirty="0"/>
                    </a:p>
                  </a:txBody>
                  <a:tcPr/>
                </a:tc>
                <a:extLst>
                  <a:ext uri="{0D108BD9-81ED-4DB2-BD59-A6C34878D82A}">
                    <a16:rowId xmlns:a16="http://schemas.microsoft.com/office/drawing/2014/main" val="393843199"/>
                  </a:ext>
                </a:extLst>
              </a:tr>
            </a:tbl>
          </a:graphicData>
        </a:graphic>
      </p:graphicFrame>
      <p:pic>
        <p:nvPicPr>
          <p:cNvPr id="17" name="圖片 16">
            <a:extLst>
              <a:ext uri="{FF2B5EF4-FFF2-40B4-BE49-F238E27FC236}">
                <a16:creationId xmlns:a16="http://schemas.microsoft.com/office/drawing/2014/main" id="{BF34F9AE-6001-4F18-9F83-3A3D12E3A9A7}"/>
              </a:ext>
            </a:extLst>
          </p:cNvPr>
          <p:cNvPicPr/>
          <p:nvPr/>
        </p:nvPicPr>
        <p:blipFill rotWithShape="1">
          <a:blip r:embed="rId3" cstate="print">
            <a:extLst>
              <a:ext uri="{28A0092B-C50C-407E-A947-70E740481C1C}">
                <a14:useLocalDpi xmlns:a14="http://schemas.microsoft.com/office/drawing/2010/main" val="0"/>
              </a:ext>
            </a:extLst>
          </a:blip>
          <a:srcRect l="24917" t="24922" r="24785" b="22370"/>
          <a:stretch/>
        </p:blipFill>
        <p:spPr bwMode="auto">
          <a:xfrm>
            <a:off x="1341749" y="3926722"/>
            <a:ext cx="2692400" cy="1587500"/>
          </a:xfrm>
          <a:prstGeom prst="rect">
            <a:avLst/>
          </a:prstGeom>
          <a:ln>
            <a:noFill/>
          </a:ln>
          <a:extLst>
            <a:ext uri="{53640926-AAD7-44D8-BBD7-CCE9431645EC}">
              <a14:shadowObscured xmlns:a14="http://schemas.microsoft.com/office/drawing/2010/main"/>
            </a:ext>
          </a:extLst>
        </p:spPr>
      </p:pic>
      <p:pic>
        <p:nvPicPr>
          <p:cNvPr id="19" name="圖片 18">
            <a:extLst>
              <a:ext uri="{FF2B5EF4-FFF2-40B4-BE49-F238E27FC236}">
                <a16:creationId xmlns:a16="http://schemas.microsoft.com/office/drawing/2014/main" id="{27B1F4C0-AB3E-483E-A25A-DFBA64DCCC02}"/>
              </a:ext>
            </a:extLst>
          </p:cNvPr>
          <p:cNvPicPr/>
          <p:nvPr/>
        </p:nvPicPr>
        <p:blipFill rotWithShape="1">
          <a:blip r:embed="rId4" cstate="print">
            <a:extLst>
              <a:ext uri="{28A0092B-C50C-407E-A947-70E740481C1C}">
                <a14:useLocalDpi xmlns:a14="http://schemas.microsoft.com/office/drawing/2010/main" val="0"/>
              </a:ext>
            </a:extLst>
          </a:blip>
          <a:srcRect l="25300" t="25597" r="25351" b="22030"/>
          <a:stretch/>
        </p:blipFill>
        <p:spPr bwMode="auto">
          <a:xfrm>
            <a:off x="4540384" y="3941327"/>
            <a:ext cx="2658745" cy="1587500"/>
          </a:xfrm>
          <a:prstGeom prst="rect">
            <a:avLst/>
          </a:prstGeom>
          <a:ln>
            <a:noFill/>
          </a:ln>
          <a:extLst>
            <a:ext uri="{53640926-AAD7-44D8-BBD7-CCE9431645EC}">
              <a14:shadowObscured xmlns:a14="http://schemas.microsoft.com/office/drawing/2010/main"/>
            </a:ext>
          </a:extLst>
        </p:spPr>
      </p:pic>
      <p:pic>
        <p:nvPicPr>
          <p:cNvPr id="20" name="圖片 19">
            <a:extLst>
              <a:ext uri="{FF2B5EF4-FFF2-40B4-BE49-F238E27FC236}">
                <a16:creationId xmlns:a16="http://schemas.microsoft.com/office/drawing/2014/main" id="{235F2ED7-388A-4C17-9328-198B589B46E8}"/>
              </a:ext>
            </a:extLst>
          </p:cNvPr>
          <p:cNvPicPr/>
          <p:nvPr/>
        </p:nvPicPr>
        <p:blipFill rotWithShape="1">
          <a:blip r:embed="rId5" cstate="print">
            <a:extLst>
              <a:ext uri="{28A0092B-C50C-407E-A947-70E740481C1C}">
                <a14:useLocalDpi xmlns:a14="http://schemas.microsoft.com/office/drawing/2010/main" val="0"/>
              </a:ext>
            </a:extLst>
          </a:blip>
          <a:srcRect l="24827" t="24417" r="25165" b="22197"/>
          <a:stretch/>
        </p:blipFill>
        <p:spPr bwMode="auto">
          <a:xfrm>
            <a:off x="7539990" y="3941327"/>
            <a:ext cx="2620010" cy="1572895"/>
          </a:xfrm>
          <a:prstGeom prst="rect">
            <a:avLst/>
          </a:prstGeom>
          <a:ln>
            <a:noFill/>
          </a:ln>
          <a:extLst>
            <a:ext uri="{53640926-AAD7-44D8-BBD7-CCE9431645EC}">
              <a14:shadowObscured xmlns:a14="http://schemas.microsoft.com/office/drawing/2010/main"/>
            </a:ext>
          </a:extLst>
        </p:spPr>
      </p:pic>
      <p:sp>
        <p:nvSpPr>
          <p:cNvPr id="24" name="矩形 23">
            <a:extLst>
              <a:ext uri="{FF2B5EF4-FFF2-40B4-BE49-F238E27FC236}">
                <a16:creationId xmlns:a16="http://schemas.microsoft.com/office/drawing/2014/main" id="{3437E7C1-A55F-40CD-9FA6-9DE62593EDDE}"/>
              </a:ext>
            </a:extLst>
          </p:cNvPr>
          <p:cNvSpPr/>
          <p:nvPr/>
        </p:nvSpPr>
        <p:spPr>
          <a:xfrm>
            <a:off x="1341749" y="5590422"/>
            <a:ext cx="2608406"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(a)</a:t>
            </a:r>
            <a:r>
              <a:rPr lang="zh-TW" altLang="zh-TW" dirty="0">
                <a:latin typeface="標楷體" panose="03000509000000000000" pitchFamily="65" charset="-120"/>
                <a:ea typeface="標楷體" panose="03000509000000000000" pitchFamily="65" charset="-120"/>
              </a:rPr>
              <a:t>攻擊失敗</a:t>
            </a:r>
            <a:r>
              <a:rPr lang="en-US" altLang="zh-TW" dirty="0">
                <a:latin typeface="標楷體" panose="03000509000000000000" pitchFamily="65" charset="-120"/>
                <a:ea typeface="標楷體" panose="03000509000000000000" pitchFamily="65" charset="-120"/>
              </a:rPr>
              <a:t>: </a:t>
            </a:r>
            <a:r>
              <a:rPr lang="zh-TW" altLang="zh-TW" dirty="0">
                <a:latin typeface="標楷體" panose="03000509000000000000" pitchFamily="65" charset="-120"/>
                <a:ea typeface="標楷體" panose="03000509000000000000" pitchFamily="65" charset="-120"/>
              </a:rPr>
              <a:t>距離太遠</a:t>
            </a:r>
            <a:endParaRPr lang="zh-TW" altLang="en-US" dirty="0">
              <a:latin typeface="標楷體" panose="03000509000000000000" pitchFamily="65" charset="-120"/>
              <a:ea typeface="標楷體" panose="03000509000000000000" pitchFamily="65" charset="-120"/>
            </a:endParaRPr>
          </a:p>
        </p:txBody>
      </p:sp>
      <p:sp>
        <p:nvSpPr>
          <p:cNvPr id="26" name="矩形 25">
            <a:extLst>
              <a:ext uri="{FF2B5EF4-FFF2-40B4-BE49-F238E27FC236}">
                <a16:creationId xmlns:a16="http://schemas.microsoft.com/office/drawing/2014/main" id="{8B00B278-357D-4FD2-9E1C-7E7D06DB383A}"/>
              </a:ext>
            </a:extLst>
          </p:cNvPr>
          <p:cNvSpPr/>
          <p:nvPr/>
        </p:nvSpPr>
        <p:spPr>
          <a:xfrm>
            <a:off x="5142634" y="5590422"/>
            <a:ext cx="1454244"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(b)</a:t>
            </a:r>
            <a:r>
              <a:rPr lang="zh-TW" altLang="zh-TW" dirty="0">
                <a:latin typeface="標楷體" panose="03000509000000000000" pitchFamily="65" charset="-120"/>
                <a:ea typeface="標楷體" panose="03000509000000000000" pitchFamily="65" charset="-120"/>
              </a:rPr>
              <a:t>攻擊</a:t>
            </a:r>
            <a:r>
              <a:rPr lang="zh-TW" altLang="en-US" dirty="0">
                <a:latin typeface="標楷體" panose="03000509000000000000" pitchFamily="65" charset="-120"/>
                <a:ea typeface="標楷體" panose="03000509000000000000" pitchFamily="65" charset="-120"/>
              </a:rPr>
              <a:t>成功</a:t>
            </a:r>
          </a:p>
        </p:txBody>
      </p:sp>
      <p:sp>
        <p:nvSpPr>
          <p:cNvPr id="27" name="矩形 26">
            <a:extLst>
              <a:ext uri="{FF2B5EF4-FFF2-40B4-BE49-F238E27FC236}">
                <a16:creationId xmlns:a16="http://schemas.microsoft.com/office/drawing/2014/main" id="{0EC17565-A603-4FAD-9746-2455BBCA97E4}"/>
              </a:ext>
            </a:extLst>
          </p:cNvPr>
          <p:cNvSpPr/>
          <p:nvPr/>
        </p:nvSpPr>
        <p:spPr>
          <a:xfrm>
            <a:off x="8122873" y="5590422"/>
            <a:ext cx="1454244"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(c)</a:t>
            </a:r>
            <a:r>
              <a:rPr lang="zh-TW" altLang="zh-TW" dirty="0">
                <a:latin typeface="標楷體" panose="03000509000000000000" pitchFamily="65" charset="-120"/>
                <a:ea typeface="標楷體" panose="03000509000000000000" pitchFamily="65" charset="-120"/>
              </a:rPr>
              <a:t>攻擊</a:t>
            </a:r>
            <a:r>
              <a:rPr lang="zh-TW" altLang="en-US" dirty="0">
                <a:latin typeface="標楷體" panose="03000509000000000000" pitchFamily="65" charset="-120"/>
                <a:ea typeface="標楷體" panose="03000509000000000000" pitchFamily="65" charset="-120"/>
              </a:rPr>
              <a:t>成功</a:t>
            </a:r>
          </a:p>
        </p:txBody>
      </p:sp>
    </p:spTree>
    <p:extLst>
      <p:ext uri="{BB962C8B-B14F-4D97-AF65-F5344CB8AC3E}">
        <p14:creationId xmlns:p14="http://schemas.microsoft.com/office/powerpoint/2010/main" val="1291083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lstStyle/>
          <a:p>
            <a:r>
              <a:rPr lang="zh-TW" altLang="zh-TW" dirty="0"/>
              <a:t>神經網路攻擊</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p:txBody>
          <a:bodyPr vert="horz" lIns="91440" tIns="45720" rIns="91440" bIns="45720" rtlCol="0" anchor="t">
            <a:normAutofit/>
          </a:bodyPr>
          <a:lstStyle/>
          <a:p>
            <a:pPr marL="360000">
              <a:spcBef>
                <a:spcPts val="1200"/>
              </a:spcBef>
            </a:pPr>
            <a:r>
              <a:rPr lang="zh-TW" altLang="zh-TW" dirty="0"/>
              <a:t>對抗性攻擊</a:t>
            </a:r>
            <a:r>
              <a:rPr lang="zh-TW" altLang="en-US" dirty="0"/>
              <a:t>輸入</a:t>
            </a:r>
            <a:endParaRPr lang="en-US" altLang="zh-TW" dirty="0"/>
          </a:p>
          <a:p>
            <a:pPr marL="634320" lvl="2">
              <a:spcBef>
                <a:spcPts val="1200"/>
              </a:spcBef>
            </a:pPr>
            <a:r>
              <a:rPr lang="zh-TW" altLang="en-US" dirty="0"/>
              <a:t>數據加入微小的擾動</a:t>
            </a:r>
            <a:endParaRPr lang="en-US" altLang="zh-TW" dirty="0"/>
          </a:p>
          <a:p>
            <a:pPr marL="360000">
              <a:spcBef>
                <a:spcPts val="1200"/>
              </a:spcBef>
            </a:pPr>
            <a:r>
              <a:rPr lang="zh-TW" altLang="en-US" dirty="0">
                <a:ea typeface="微軟正黑體"/>
                <a:cs typeface="Arial"/>
              </a:rPr>
              <a:t>模型中毒</a:t>
            </a:r>
            <a:endParaRPr lang="en-US" altLang="zh-TW" dirty="0">
              <a:ea typeface="微軟正黑體"/>
              <a:cs typeface="Arial"/>
            </a:endParaRPr>
          </a:p>
          <a:p>
            <a:pPr marL="542880" lvl="4">
              <a:spcBef>
                <a:spcPts val="1200"/>
              </a:spcBef>
            </a:pPr>
            <a:r>
              <a:rPr lang="zh-TW" altLang="en-US" sz="2000" dirty="0">
                <a:ea typeface="微軟正黑體"/>
                <a:cs typeface="Arial"/>
              </a:rPr>
              <a:t>訓練過程中注入惡意樣本</a:t>
            </a:r>
            <a:endParaRPr lang="en-US" altLang="zh-TW" sz="2000" dirty="0">
              <a:ea typeface="微軟正黑體"/>
              <a:cs typeface="Arial"/>
            </a:endParaRPr>
          </a:p>
          <a:p>
            <a:pPr marL="360000">
              <a:spcBef>
                <a:spcPts val="1200"/>
              </a:spcBef>
            </a:pPr>
            <a:r>
              <a:rPr lang="zh-TW" altLang="zh-TW" dirty="0"/>
              <a:t>後門攻擊</a:t>
            </a:r>
            <a:endParaRPr lang="en-US" altLang="zh-TW" dirty="0"/>
          </a:p>
          <a:p>
            <a:pPr marL="542880" lvl="4">
              <a:spcBef>
                <a:spcPts val="1200"/>
              </a:spcBef>
            </a:pPr>
            <a:r>
              <a:rPr lang="zh-TW" altLang="en-US" sz="2000" dirty="0"/>
              <a:t>訓練過程加入隱藏的後門</a:t>
            </a:r>
            <a:endParaRPr lang="en-US" altLang="zh-TW" sz="2000" dirty="0"/>
          </a:p>
          <a:p>
            <a:pPr marL="542880" lvl="4">
              <a:spcBef>
                <a:spcPts val="1200"/>
              </a:spcBef>
            </a:pPr>
            <a:r>
              <a:rPr lang="zh-TW" altLang="zh-TW" sz="2000" dirty="0"/>
              <a:t>語音助手</a:t>
            </a:r>
            <a:r>
              <a:rPr lang="zh-TW" altLang="en-US" sz="2000" dirty="0"/>
              <a:t> </a:t>
            </a:r>
            <a:r>
              <a:rPr lang="en-US" altLang="zh-TW" sz="2000" dirty="0"/>
              <a:t>[1]</a:t>
            </a:r>
          </a:p>
          <a:p>
            <a:pPr marL="542880" lvl="4">
              <a:spcBef>
                <a:spcPts val="1200"/>
              </a:spcBef>
            </a:pPr>
            <a:r>
              <a:rPr lang="zh-TW" altLang="zh-TW" sz="2000" dirty="0"/>
              <a:t>自動駕駛系統</a:t>
            </a:r>
            <a:r>
              <a:rPr lang="zh-TW" altLang="en-US" sz="2000" dirty="0"/>
              <a:t> </a:t>
            </a:r>
            <a:r>
              <a:rPr lang="en-US" altLang="zh-TW" sz="2000" dirty="0"/>
              <a:t>[2]</a:t>
            </a:r>
          </a:p>
          <a:p>
            <a:pPr marL="542880" lvl="4">
              <a:spcBef>
                <a:spcPts val="1200"/>
              </a:spcBef>
            </a:pPr>
            <a:r>
              <a:rPr lang="zh-TW" altLang="zh-TW" sz="2000" dirty="0"/>
              <a:t>識別目標</a:t>
            </a:r>
            <a:r>
              <a:rPr lang="zh-TW" altLang="en-US" sz="2000" dirty="0"/>
              <a:t> </a:t>
            </a:r>
            <a:r>
              <a:rPr lang="en-US" altLang="zh-TW" sz="2000" dirty="0"/>
              <a:t>[3]</a:t>
            </a:r>
            <a:endParaRPr lang="zh-TW" altLang="en-US" sz="2000" dirty="0">
              <a:ea typeface="微軟正黑體"/>
              <a:cs typeface="Arial"/>
            </a:endParaRPr>
          </a:p>
          <a:p>
            <a:pPr lvl="1"/>
            <a:endParaRPr lang="en-US" altLang="zh-TW" sz="2400" dirty="0"/>
          </a:p>
          <a:p>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14823491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zh-TW" dirty="0"/>
              <a:t>晴天</a:t>
            </a:r>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50</a:t>
            </a:fld>
            <a:endParaRPr lang="en-US"/>
          </a:p>
        </p:txBody>
      </p:sp>
      <p:graphicFrame>
        <p:nvGraphicFramePr>
          <p:cNvPr id="12" name="圖表 11">
            <a:extLst>
              <a:ext uri="{FF2B5EF4-FFF2-40B4-BE49-F238E27FC236}">
                <a16:creationId xmlns:a16="http://schemas.microsoft.com/office/drawing/2014/main" id="{CC8C1AB0-F47E-4599-86BA-ABF7466C2D1F}"/>
              </a:ext>
            </a:extLst>
          </p:cNvPr>
          <p:cNvGraphicFramePr>
            <a:graphicFrameLocks/>
          </p:cNvGraphicFramePr>
          <p:nvPr>
            <p:extLst>
              <p:ext uri="{D42A27DB-BD31-4B8C-83A1-F6EECF244321}">
                <p14:modId xmlns:p14="http://schemas.microsoft.com/office/powerpoint/2010/main" val="1313612483"/>
              </p:ext>
            </p:extLst>
          </p:nvPr>
        </p:nvGraphicFramePr>
        <p:xfrm>
          <a:off x="1524001" y="2442792"/>
          <a:ext cx="4871677" cy="2399341"/>
        </p:xfrm>
        <a:graphic>
          <a:graphicData uri="http://schemas.openxmlformats.org/drawingml/2006/chart">
            <c:chart xmlns:c="http://schemas.openxmlformats.org/drawingml/2006/chart" xmlns:r="http://schemas.openxmlformats.org/officeDocument/2006/relationships" r:id="rId3"/>
          </a:graphicData>
        </a:graphic>
      </p:graphicFrame>
      <p:pic>
        <p:nvPicPr>
          <p:cNvPr id="14" name="圖片 13">
            <a:extLst>
              <a:ext uri="{FF2B5EF4-FFF2-40B4-BE49-F238E27FC236}">
                <a16:creationId xmlns:a16="http://schemas.microsoft.com/office/drawing/2014/main" id="{62B88BF6-BF1F-40DE-B0D4-0300F90F3F3D}"/>
              </a:ext>
            </a:extLst>
          </p:cNvPr>
          <p:cNvPicPr/>
          <p:nvPr/>
        </p:nvPicPr>
        <p:blipFill rotWithShape="1">
          <a:blip r:embed="rId4" cstate="print">
            <a:extLst>
              <a:ext uri="{28A0092B-C50C-407E-A947-70E740481C1C}">
                <a14:useLocalDpi xmlns:a14="http://schemas.microsoft.com/office/drawing/2010/main" val="0"/>
              </a:ext>
            </a:extLst>
          </a:blip>
          <a:srcRect l="24917" t="24922" r="24785" b="22370"/>
          <a:stretch/>
        </p:blipFill>
        <p:spPr bwMode="auto">
          <a:xfrm>
            <a:off x="7741707" y="1609431"/>
            <a:ext cx="2692400" cy="1587500"/>
          </a:xfrm>
          <a:prstGeom prst="rect">
            <a:avLst/>
          </a:prstGeom>
          <a:ln>
            <a:noFill/>
          </a:ln>
          <a:extLst>
            <a:ext uri="{53640926-AAD7-44D8-BBD7-CCE9431645EC}">
              <a14:shadowObscured xmlns:a14="http://schemas.microsoft.com/office/drawing/2010/main"/>
            </a:ext>
          </a:extLst>
        </p:spPr>
      </p:pic>
      <p:pic>
        <p:nvPicPr>
          <p:cNvPr id="15" name="圖片 14">
            <a:extLst>
              <a:ext uri="{FF2B5EF4-FFF2-40B4-BE49-F238E27FC236}">
                <a16:creationId xmlns:a16="http://schemas.microsoft.com/office/drawing/2014/main" id="{7512D873-1D87-49BC-9D5B-DECA19FB804A}"/>
              </a:ext>
            </a:extLst>
          </p:cNvPr>
          <p:cNvPicPr/>
          <p:nvPr/>
        </p:nvPicPr>
        <p:blipFill rotWithShape="1">
          <a:blip r:embed="rId5" cstate="print">
            <a:extLst>
              <a:ext uri="{28A0092B-C50C-407E-A947-70E740481C1C}">
                <a14:useLocalDpi xmlns:a14="http://schemas.microsoft.com/office/drawing/2010/main" val="0"/>
              </a:ext>
            </a:extLst>
          </a:blip>
          <a:srcRect l="25300" t="25597" r="25351" b="22030"/>
          <a:stretch/>
        </p:blipFill>
        <p:spPr bwMode="auto">
          <a:xfrm>
            <a:off x="7775362" y="3895223"/>
            <a:ext cx="2658745" cy="1587500"/>
          </a:xfrm>
          <a:prstGeom prst="rect">
            <a:avLst/>
          </a:prstGeom>
          <a:ln>
            <a:noFill/>
          </a:ln>
          <a:extLst>
            <a:ext uri="{53640926-AAD7-44D8-BBD7-CCE9431645EC}">
              <a14:shadowObscured xmlns:a14="http://schemas.microsoft.com/office/drawing/2010/main"/>
            </a:ext>
          </a:extLst>
        </p:spPr>
      </p:pic>
      <p:sp>
        <p:nvSpPr>
          <p:cNvPr id="16" name="矩形 15">
            <a:extLst>
              <a:ext uri="{FF2B5EF4-FFF2-40B4-BE49-F238E27FC236}">
                <a16:creationId xmlns:a16="http://schemas.microsoft.com/office/drawing/2014/main" id="{8CD7DAC0-27FB-429E-ADFF-F350F3EC30A4}"/>
              </a:ext>
            </a:extLst>
          </p:cNvPr>
          <p:cNvSpPr/>
          <p:nvPr/>
        </p:nvSpPr>
        <p:spPr>
          <a:xfrm>
            <a:off x="7741707" y="3273131"/>
            <a:ext cx="2608406"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(a)</a:t>
            </a:r>
            <a:r>
              <a:rPr lang="zh-TW" altLang="zh-TW" dirty="0">
                <a:latin typeface="標楷體" panose="03000509000000000000" pitchFamily="65" charset="-120"/>
                <a:ea typeface="標楷體" panose="03000509000000000000" pitchFamily="65" charset="-120"/>
              </a:rPr>
              <a:t>攻擊失敗</a:t>
            </a:r>
            <a:r>
              <a:rPr lang="en-US" altLang="zh-TW" dirty="0">
                <a:latin typeface="標楷體" panose="03000509000000000000" pitchFamily="65" charset="-120"/>
                <a:ea typeface="標楷體" panose="03000509000000000000" pitchFamily="65" charset="-120"/>
              </a:rPr>
              <a:t>: </a:t>
            </a:r>
            <a:r>
              <a:rPr lang="zh-TW" altLang="zh-TW" dirty="0">
                <a:latin typeface="標楷體" panose="03000509000000000000" pitchFamily="65" charset="-120"/>
                <a:ea typeface="標楷體" panose="03000509000000000000" pitchFamily="65" charset="-120"/>
              </a:rPr>
              <a:t>距離太遠</a:t>
            </a:r>
            <a:endParaRPr lang="zh-TW" altLang="en-US" dirty="0">
              <a:latin typeface="標楷體" panose="03000509000000000000" pitchFamily="65" charset="-120"/>
              <a:ea typeface="標楷體" panose="03000509000000000000" pitchFamily="65" charset="-120"/>
            </a:endParaRPr>
          </a:p>
        </p:txBody>
      </p:sp>
      <p:sp>
        <p:nvSpPr>
          <p:cNvPr id="18" name="矩形 17">
            <a:extLst>
              <a:ext uri="{FF2B5EF4-FFF2-40B4-BE49-F238E27FC236}">
                <a16:creationId xmlns:a16="http://schemas.microsoft.com/office/drawing/2014/main" id="{A655D88D-AFA6-43B1-964F-D0CA063CD75E}"/>
              </a:ext>
            </a:extLst>
          </p:cNvPr>
          <p:cNvSpPr/>
          <p:nvPr/>
        </p:nvSpPr>
        <p:spPr>
          <a:xfrm>
            <a:off x="8377612" y="5544318"/>
            <a:ext cx="1454244"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(b)</a:t>
            </a:r>
            <a:r>
              <a:rPr lang="zh-TW" altLang="zh-TW" dirty="0">
                <a:latin typeface="標楷體" panose="03000509000000000000" pitchFamily="65" charset="-120"/>
                <a:ea typeface="標楷體" panose="03000509000000000000" pitchFamily="65" charset="-120"/>
              </a:rPr>
              <a:t>攻擊</a:t>
            </a:r>
            <a:r>
              <a:rPr lang="zh-TW" altLang="en-US" dirty="0">
                <a:latin typeface="標楷體" panose="03000509000000000000" pitchFamily="65" charset="-120"/>
                <a:ea typeface="標楷體" panose="03000509000000000000" pitchFamily="65" charset="-120"/>
              </a:rPr>
              <a:t>成功</a:t>
            </a:r>
          </a:p>
        </p:txBody>
      </p:sp>
    </p:spTree>
    <p:extLst>
      <p:ext uri="{BB962C8B-B14F-4D97-AF65-F5344CB8AC3E}">
        <p14:creationId xmlns:p14="http://schemas.microsoft.com/office/powerpoint/2010/main" val="1605592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zh-TW" dirty="0"/>
              <a:t>晴天</a:t>
            </a:r>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51</a:t>
            </a:fld>
            <a:endParaRPr lang="en-US"/>
          </a:p>
        </p:txBody>
      </p:sp>
      <p:graphicFrame>
        <p:nvGraphicFramePr>
          <p:cNvPr id="13" name="表格 12">
            <a:extLst>
              <a:ext uri="{FF2B5EF4-FFF2-40B4-BE49-F238E27FC236}">
                <a16:creationId xmlns:a16="http://schemas.microsoft.com/office/drawing/2014/main" id="{1740ED6E-C82D-44F9-982D-3BBB18C03997}"/>
              </a:ext>
            </a:extLst>
          </p:cNvPr>
          <p:cNvGraphicFramePr>
            <a:graphicFrameLocks noGrp="1"/>
          </p:cNvGraphicFramePr>
          <p:nvPr>
            <p:extLst>
              <p:ext uri="{D42A27DB-BD31-4B8C-83A1-F6EECF244321}">
                <p14:modId xmlns:p14="http://schemas.microsoft.com/office/powerpoint/2010/main" val="912984076"/>
              </p:ext>
            </p:extLst>
          </p:nvPr>
        </p:nvGraphicFramePr>
        <p:xfrm>
          <a:off x="1341749" y="1859144"/>
          <a:ext cx="8818251" cy="1483360"/>
        </p:xfrm>
        <a:graphic>
          <a:graphicData uri="http://schemas.openxmlformats.org/drawingml/2006/table">
            <a:tbl>
              <a:tblPr firstRow="1" bandRow="1">
                <a:tableStyleId>{5C22544A-7EE6-4342-B048-85BDC9FD1C3A}</a:tableStyleId>
              </a:tblPr>
              <a:tblGrid>
                <a:gridCol w="2939417">
                  <a:extLst>
                    <a:ext uri="{9D8B030D-6E8A-4147-A177-3AD203B41FA5}">
                      <a16:colId xmlns:a16="http://schemas.microsoft.com/office/drawing/2014/main" val="4041363872"/>
                    </a:ext>
                  </a:extLst>
                </a:gridCol>
                <a:gridCol w="2939417">
                  <a:extLst>
                    <a:ext uri="{9D8B030D-6E8A-4147-A177-3AD203B41FA5}">
                      <a16:colId xmlns:a16="http://schemas.microsoft.com/office/drawing/2014/main" val="1568123892"/>
                    </a:ext>
                  </a:extLst>
                </a:gridCol>
                <a:gridCol w="2939417">
                  <a:extLst>
                    <a:ext uri="{9D8B030D-6E8A-4147-A177-3AD203B41FA5}">
                      <a16:colId xmlns:a16="http://schemas.microsoft.com/office/drawing/2014/main" val="71102819"/>
                    </a:ext>
                  </a:extLst>
                </a:gridCol>
              </a:tblGrid>
              <a:tr h="370840">
                <a:tc>
                  <a:txBody>
                    <a:bodyPr/>
                    <a:lstStyle/>
                    <a:p>
                      <a:pPr algn="ctr"/>
                      <a:endParaRPr lang="zh-TW" altLang="en-US" dirty="0"/>
                    </a:p>
                  </a:txBody>
                  <a:tcPr/>
                </a:tc>
                <a:tc>
                  <a:txBody>
                    <a:bodyPr/>
                    <a:lstStyle/>
                    <a:p>
                      <a:pPr algn="ctr"/>
                      <a:r>
                        <a:rPr lang="en-US" altLang="zh-TW" sz="1800" b="1" kern="1200" dirty="0">
                          <a:solidFill>
                            <a:schemeClr val="lt1"/>
                          </a:solidFill>
                          <a:effectLst/>
                          <a:latin typeface="+mn-lt"/>
                          <a:ea typeface="+mn-ea"/>
                          <a:cs typeface="+mn-cs"/>
                        </a:rPr>
                        <a:t>Clean Model</a:t>
                      </a:r>
                      <a:endParaRPr lang="zh-TW" altLang="en-US" dirty="0"/>
                    </a:p>
                  </a:txBody>
                  <a:tcPr/>
                </a:tc>
                <a:tc>
                  <a:txBody>
                    <a:bodyPr/>
                    <a:lstStyle/>
                    <a:p>
                      <a:pPr algn="ctr"/>
                      <a:r>
                        <a:rPr lang="en-US" altLang="zh-TW" sz="1800" b="1" kern="1200" dirty="0">
                          <a:solidFill>
                            <a:schemeClr val="lt1"/>
                          </a:solidFill>
                          <a:effectLst/>
                          <a:latin typeface="+mn-lt"/>
                          <a:ea typeface="+mn-ea"/>
                          <a:cs typeface="+mn-cs"/>
                        </a:rPr>
                        <a:t>Poisoned Model</a:t>
                      </a:r>
                      <a:endParaRPr lang="zh-TW" altLang="en-US" dirty="0"/>
                    </a:p>
                  </a:txBody>
                  <a:tcPr/>
                </a:tc>
                <a:extLst>
                  <a:ext uri="{0D108BD9-81ED-4DB2-BD59-A6C34878D82A}">
                    <a16:rowId xmlns:a16="http://schemas.microsoft.com/office/drawing/2014/main" val="2523083613"/>
                  </a:ext>
                </a:extLst>
              </a:tr>
              <a:tr h="370840">
                <a:tc>
                  <a:txBody>
                    <a:bodyPr/>
                    <a:lstStyle/>
                    <a:p>
                      <a:pPr algn="ctr"/>
                      <a:endParaRPr lang="zh-TW" altLang="en-US" dirty="0"/>
                    </a:p>
                  </a:txBody>
                  <a:tcPr/>
                </a:tc>
                <a:tc>
                  <a:txBody>
                    <a:bodyPr/>
                    <a:lstStyle/>
                    <a:p>
                      <a:pPr algn="ctr"/>
                      <a:r>
                        <a:rPr lang="en-US" altLang="zh-TW" sz="1800" kern="1200" dirty="0">
                          <a:solidFill>
                            <a:schemeClr val="dk1"/>
                          </a:solidFill>
                          <a:effectLst/>
                          <a:latin typeface="+mn-lt"/>
                          <a:ea typeface="+mn-ea"/>
                          <a:cs typeface="+mn-cs"/>
                        </a:rPr>
                        <a:t>Classification Accuracy(%)</a:t>
                      </a:r>
                      <a:endParaRPr lang="zh-TW" altLang="en-US" dirty="0"/>
                    </a:p>
                  </a:txBody>
                  <a:tcPr/>
                </a:tc>
                <a:tc>
                  <a:txBody>
                    <a:bodyPr/>
                    <a:lstStyle/>
                    <a:p>
                      <a:pPr algn="ctr"/>
                      <a:r>
                        <a:rPr lang="en-US" altLang="zh-TW" sz="1800" kern="1200" dirty="0">
                          <a:solidFill>
                            <a:schemeClr val="dk1"/>
                          </a:solidFill>
                          <a:effectLst/>
                          <a:latin typeface="+mn-lt"/>
                          <a:ea typeface="+mn-ea"/>
                          <a:cs typeface="+mn-cs"/>
                        </a:rPr>
                        <a:t>Attack Success Rate(%)</a:t>
                      </a:r>
                      <a:endParaRPr lang="zh-TW" altLang="en-US" dirty="0"/>
                    </a:p>
                  </a:txBody>
                  <a:tcPr/>
                </a:tc>
                <a:extLst>
                  <a:ext uri="{0D108BD9-81ED-4DB2-BD59-A6C34878D82A}">
                    <a16:rowId xmlns:a16="http://schemas.microsoft.com/office/drawing/2014/main" val="3355821047"/>
                  </a:ext>
                </a:extLst>
              </a:tr>
              <a:tr h="370840">
                <a:tc>
                  <a:txBody>
                    <a:bodyPr/>
                    <a:lstStyle/>
                    <a:p>
                      <a:pPr algn="ctr"/>
                      <a:r>
                        <a:rPr lang="zh-TW" altLang="en-US" dirty="0"/>
                        <a:t>正面</a:t>
                      </a:r>
                    </a:p>
                  </a:txBody>
                  <a:tcPr/>
                </a:tc>
                <a:tc>
                  <a:txBody>
                    <a:bodyPr/>
                    <a:lstStyle/>
                    <a:p>
                      <a:pPr algn="ctr"/>
                      <a:r>
                        <a:rPr lang="en-US" altLang="zh-TW" dirty="0"/>
                        <a:t>83</a:t>
                      </a:r>
                      <a:endParaRPr lang="zh-TW" altLang="en-US" dirty="0"/>
                    </a:p>
                  </a:txBody>
                  <a:tcPr/>
                </a:tc>
                <a:tc>
                  <a:txBody>
                    <a:bodyPr/>
                    <a:lstStyle/>
                    <a:p>
                      <a:pPr algn="ctr"/>
                      <a:r>
                        <a:rPr lang="en-US" altLang="zh-TW" dirty="0"/>
                        <a:t>72</a:t>
                      </a:r>
                      <a:endParaRPr lang="zh-TW" altLang="en-US" dirty="0"/>
                    </a:p>
                  </a:txBody>
                  <a:tcPr/>
                </a:tc>
                <a:extLst>
                  <a:ext uri="{0D108BD9-81ED-4DB2-BD59-A6C34878D82A}">
                    <a16:rowId xmlns:a16="http://schemas.microsoft.com/office/drawing/2014/main" val="3874732178"/>
                  </a:ext>
                </a:extLst>
              </a:tr>
              <a:tr h="370840">
                <a:tc>
                  <a:txBody>
                    <a:bodyPr/>
                    <a:lstStyle/>
                    <a:p>
                      <a:pPr algn="ctr"/>
                      <a:r>
                        <a:rPr lang="en-US" altLang="zh-TW" dirty="0"/>
                        <a:t>45</a:t>
                      </a:r>
                      <a:r>
                        <a:rPr lang="zh-TW" altLang="en-US" dirty="0"/>
                        <a:t>度</a:t>
                      </a:r>
                    </a:p>
                  </a:txBody>
                  <a:tcPr/>
                </a:tc>
                <a:tc>
                  <a:txBody>
                    <a:bodyPr/>
                    <a:lstStyle/>
                    <a:p>
                      <a:pPr algn="ctr"/>
                      <a:r>
                        <a:rPr lang="en-US" altLang="zh-TW" dirty="0"/>
                        <a:t>99</a:t>
                      </a:r>
                      <a:endParaRPr lang="zh-TW" altLang="en-US" dirty="0"/>
                    </a:p>
                  </a:txBody>
                  <a:tcPr/>
                </a:tc>
                <a:tc>
                  <a:txBody>
                    <a:bodyPr/>
                    <a:lstStyle/>
                    <a:p>
                      <a:pPr algn="ctr"/>
                      <a:r>
                        <a:rPr lang="en-US" altLang="zh-TW" dirty="0"/>
                        <a:t>70</a:t>
                      </a:r>
                      <a:endParaRPr lang="zh-TW" altLang="en-US" dirty="0"/>
                    </a:p>
                  </a:txBody>
                  <a:tcPr/>
                </a:tc>
                <a:extLst>
                  <a:ext uri="{0D108BD9-81ED-4DB2-BD59-A6C34878D82A}">
                    <a16:rowId xmlns:a16="http://schemas.microsoft.com/office/drawing/2014/main" val="393843199"/>
                  </a:ext>
                </a:extLst>
              </a:tr>
            </a:tbl>
          </a:graphicData>
        </a:graphic>
      </p:graphicFrame>
      <p:pic>
        <p:nvPicPr>
          <p:cNvPr id="8" name="圖片 7">
            <a:extLst>
              <a:ext uri="{FF2B5EF4-FFF2-40B4-BE49-F238E27FC236}">
                <a16:creationId xmlns:a16="http://schemas.microsoft.com/office/drawing/2014/main" id="{AAB68767-243D-49FE-BEC9-4E302110341B}"/>
              </a:ext>
            </a:extLst>
          </p:cNvPr>
          <p:cNvPicPr/>
          <p:nvPr/>
        </p:nvPicPr>
        <p:blipFill rotWithShape="1">
          <a:blip r:embed="rId3" cstate="print">
            <a:extLst>
              <a:ext uri="{28A0092B-C50C-407E-A947-70E740481C1C}">
                <a14:useLocalDpi xmlns:a14="http://schemas.microsoft.com/office/drawing/2010/main" val="0"/>
              </a:ext>
            </a:extLst>
          </a:blip>
          <a:srcRect l="24743" t="26113" r="24630" b="22267"/>
          <a:stretch/>
        </p:blipFill>
        <p:spPr bwMode="auto">
          <a:xfrm>
            <a:off x="2442720" y="3809624"/>
            <a:ext cx="3505593" cy="1946717"/>
          </a:xfrm>
          <a:prstGeom prst="rect">
            <a:avLst/>
          </a:prstGeom>
          <a:noFill/>
          <a:ln>
            <a:noFill/>
          </a:ln>
          <a:extLst>
            <a:ext uri="{53640926-AAD7-44D8-BBD7-CCE9431645EC}">
              <a14:shadowObscured xmlns:a14="http://schemas.microsoft.com/office/drawing/2010/main"/>
            </a:ext>
          </a:extLst>
        </p:spPr>
      </p:pic>
      <p:pic>
        <p:nvPicPr>
          <p:cNvPr id="9" name="圖片 8">
            <a:extLst>
              <a:ext uri="{FF2B5EF4-FFF2-40B4-BE49-F238E27FC236}">
                <a16:creationId xmlns:a16="http://schemas.microsoft.com/office/drawing/2014/main" id="{3C3A142E-D7F5-416D-BD7A-7FBC0FEF7B31}"/>
              </a:ext>
            </a:extLst>
          </p:cNvPr>
          <p:cNvPicPr/>
          <p:nvPr/>
        </p:nvPicPr>
        <p:blipFill rotWithShape="1">
          <a:blip r:embed="rId4" cstate="print">
            <a:extLst>
              <a:ext uri="{28A0092B-C50C-407E-A947-70E740481C1C}">
                <a14:useLocalDpi xmlns:a14="http://schemas.microsoft.com/office/drawing/2010/main" val="0"/>
              </a:ext>
            </a:extLst>
          </a:blip>
          <a:srcRect l="24857" t="24292" r="25087" b="24898"/>
          <a:stretch/>
        </p:blipFill>
        <p:spPr bwMode="auto">
          <a:xfrm>
            <a:off x="6402954" y="3809624"/>
            <a:ext cx="3153731" cy="1946716"/>
          </a:xfrm>
          <a:prstGeom prst="rect">
            <a:avLst/>
          </a:prstGeom>
          <a:noFill/>
          <a:ln>
            <a:noFill/>
          </a:ln>
          <a:extLst>
            <a:ext uri="{53640926-AAD7-44D8-BBD7-CCE9431645EC}">
              <a14:shadowObscured xmlns:a14="http://schemas.microsoft.com/office/drawing/2010/main"/>
            </a:ext>
          </a:extLst>
        </p:spPr>
      </p:pic>
      <p:sp>
        <p:nvSpPr>
          <p:cNvPr id="10" name="矩形 9">
            <a:extLst>
              <a:ext uri="{FF2B5EF4-FFF2-40B4-BE49-F238E27FC236}">
                <a16:creationId xmlns:a16="http://schemas.microsoft.com/office/drawing/2014/main" id="{19C107FD-1480-4ABD-9EC4-0E71DD3C7DC2}"/>
              </a:ext>
            </a:extLst>
          </p:cNvPr>
          <p:cNvSpPr/>
          <p:nvPr/>
        </p:nvSpPr>
        <p:spPr>
          <a:xfrm>
            <a:off x="3549504" y="5854129"/>
            <a:ext cx="1454244"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(a)</a:t>
            </a:r>
            <a:r>
              <a:rPr lang="zh-TW" altLang="zh-TW" dirty="0">
                <a:latin typeface="標楷體" panose="03000509000000000000" pitchFamily="65" charset="-120"/>
                <a:ea typeface="標楷體" panose="03000509000000000000" pitchFamily="65" charset="-120"/>
              </a:rPr>
              <a:t>攻擊</a:t>
            </a:r>
            <a:r>
              <a:rPr lang="zh-TW" altLang="en-US" dirty="0">
                <a:latin typeface="標楷體" panose="03000509000000000000" pitchFamily="65" charset="-120"/>
                <a:ea typeface="標楷體" panose="03000509000000000000" pitchFamily="65" charset="-120"/>
              </a:rPr>
              <a:t>成功</a:t>
            </a:r>
          </a:p>
        </p:txBody>
      </p:sp>
      <p:sp>
        <p:nvSpPr>
          <p:cNvPr id="11" name="矩形 10">
            <a:extLst>
              <a:ext uri="{FF2B5EF4-FFF2-40B4-BE49-F238E27FC236}">
                <a16:creationId xmlns:a16="http://schemas.microsoft.com/office/drawing/2014/main" id="{9C841927-8458-4172-BC1E-5FE9BB18B1F2}"/>
              </a:ext>
            </a:extLst>
          </p:cNvPr>
          <p:cNvSpPr/>
          <p:nvPr/>
        </p:nvSpPr>
        <p:spPr>
          <a:xfrm>
            <a:off x="6675616" y="5854129"/>
            <a:ext cx="2608406"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(b)</a:t>
            </a:r>
            <a:r>
              <a:rPr lang="zh-TW" altLang="zh-TW" dirty="0">
                <a:latin typeface="標楷體" panose="03000509000000000000" pitchFamily="65" charset="-120"/>
                <a:ea typeface="標楷體" panose="03000509000000000000" pitchFamily="65" charset="-120"/>
              </a:rPr>
              <a:t>攻擊</a:t>
            </a:r>
            <a:r>
              <a:rPr lang="zh-TW" altLang="en-US" dirty="0">
                <a:latin typeface="標楷體" panose="03000509000000000000" pitchFamily="65" charset="-120"/>
                <a:ea typeface="標楷體" panose="03000509000000000000" pitchFamily="65" charset="-120"/>
              </a:rPr>
              <a:t>失敗</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角度太斜</a:t>
            </a:r>
          </a:p>
        </p:txBody>
      </p:sp>
    </p:spTree>
    <p:extLst>
      <p:ext uri="{BB962C8B-B14F-4D97-AF65-F5344CB8AC3E}">
        <p14:creationId xmlns:p14="http://schemas.microsoft.com/office/powerpoint/2010/main" val="3732465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en-US" dirty="0"/>
              <a:t>白</a:t>
            </a:r>
            <a:r>
              <a:rPr lang="zh-TW" altLang="zh-TW" dirty="0"/>
              <a:t>天</a:t>
            </a:r>
            <a:r>
              <a:rPr lang="zh-TW" altLang="en-US" dirty="0"/>
              <a:t>下雨</a:t>
            </a:r>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52</a:t>
            </a:fld>
            <a:endParaRPr lang="en-US"/>
          </a:p>
        </p:txBody>
      </p:sp>
      <p:graphicFrame>
        <p:nvGraphicFramePr>
          <p:cNvPr id="13" name="表格 12">
            <a:extLst>
              <a:ext uri="{FF2B5EF4-FFF2-40B4-BE49-F238E27FC236}">
                <a16:creationId xmlns:a16="http://schemas.microsoft.com/office/drawing/2014/main" id="{1740ED6E-C82D-44F9-982D-3BBB18C03997}"/>
              </a:ext>
            </a:extLst>
          </p:cNvPr>
          <p:cNvGraphicFramePr>
            <a:graphicFrameLocks noGrp="1"/>
          </p:cNvGraphicFramePr>
          <p:nvPr>
            <p:extLst>
              <p:ext uri="{D42A27DB-BD31-4B8C-83A1-F6EECF244321}">
                <p14:modId xmlns:p14="http://schemas.microsoft.com/office/powerpoint/2010/main" val="3602434784"/>
              </p:ext>
            </p:extLst>
          </p:nvPr>
        </p:nvGraphicFramePr>
        <p:xfrm>
          <a:off x="1341749" y="1859144"/>
          <a:ext cx="8818251" cy="1483360"/>
        </p:xfrm>
        <a:graphic>
          <a:graphicData uri="http://schemas.openxmlformats.org/drawingml/2006/table">
            <a:tbl>
              <a:tblPr firstRow="1" bandRow="1">
                <a:tableStyleId>{5C22544A-7EE6-4342-B048-85BDC9FD1C3A}</a:tableStyleId>
              </a:tblPr>
              <a:tblGrid>
                <a:gridCol w="2939417">
                  <a:extLst>
                    <a:ext uri="{9D8B030D-6E8A-4147-A177-3AD203B41FA5}">
                      <a16:colId xmlns:a16="http://schemas.microsoft.com/office/drawing/2014/main" val="4041363872"/>
                    </a:ext>
                  </a:extLst>
                </a:gridCol>
                <a:gridCol w="2939417">
                  <a:extLst>
                    <a:ext uri="{9D8B030D-6E8A-4147-A177-3AD203B41FA5}">
                      <a16:colId xmlns:a16="http://schemas.microsoft.com/office/drawing/2014/main" val="1568123892"/>
                    </a:ext>
                  </a:extLst>
                </a:gridCol>
                <a:gridCol w="2939417">
                  <a:extLst>
                    <a:ext uri="{9D8B030D-6E8A-4147-A177-3AD203B41FA5}">
                      <a16:colId xmlns:a16="http://schemas.microsoft.com/office/drawing/2014/main" val="71102819"/>
                    </a:ext>
                  </a:extLst>
                </a:gridCol>
              </a:tblGrid>
              <a:tr h="370840">
                <a:tc>
                  <a:txBody>
                    <a:bodyPr/>
                    <a:lstStyle/>
                    <a:p>
                      <a:pPr algn="ctr"/>
                      <a:endParaRPr lang="zh-TW" altLang="en-US" dirty="0"/>
                    </a:p>
                  </a:txBody>
                  <a:tcPr/>
                </a:tc>
                <a:tc>
                  <a:txBody>
                    <a:bodyPr/>
                    <a:lstStyle/>
                    <a:p>
                      <a:pPr algn="ctr"/>
                      <a:r>
                        <a:rPr lang="en-US" altLang="zh-TW" sz="1800" b="1" kern="1200" dirty="0">
                          <a:solidFill>
                            <a:schemeClr val="lt1"/>
                          </a:solidFill>
                          <a:effectLst/>
                          <a:latin typeface="+mn-lt"/>
                          <a:ea typeface="+mn-ea"/>
                          <a:cs typeface="+mn-cs"/>
                        </a:rPr>
                        <a:t>Clean Model</a:t>
                      </a:r>
                      <a:endParaRPr lang="zh-TW" altLang="en-US" dirty="0"/>
                    </a:p>
                  </a:txBody>
                  <a:tcPr/>
                </a:tc>
                <a:tc>
                  <a:txBody>
                    <a:bodyPr/>
                    <a:lstStyle/>
                    <a:p>
                      <a:pPr algn="ctr"/>
                      <a:r>
                        <a:rPr lang="en-US" altLang="zh-TW" sz="1800" b="1" kern="1200" dirty="0">
                          <a:solidFill>
                            <a:schemeClr val="lt1"/>
                          </a:solidFill>
                          <a:effectLst/>
                          <a:latin typeface="+mn-lt"/>
                          <a:ea typeface="+mn-ea"/>
                          <a:cs typeface="+mn-cs"/>
                        </a:rPr>
                        <a:t>Poisoned Model</a:t>
                      </a:r>
                      <a:endParaRPr lang="zh-TW" altLang="en-US" dirty="0"/>
                    </a:p>
                  </a:txBody>
                  <a:tcPr/>
                </a:tc>
                <a:extLst>
                  <a:ext uri="{0D108BD9-81ED-4DB2-BD59-A6C34878D82A}">
                    <a16:rowId xmlns:a16="http://schemas.microsoft.com/office/drawing/2014/main" val="2523083613"/>
                  </a:ext>
                </a:extLst>
              </a:tr>
              <a:tr h="370840">
                <a:tc>
                  <a:txBody>
                    <a:bodyPr/>
                    <a:lstStyle/>
                    <a:p>
                      <a:pPr algn="ctr"/>
                      <a:endParaRPr lang="zh-TW" altLang="en-US" dirty="0"/>
                    </a:p>
                  </a:txBody>
                  <a:tcPr/>
                </a:tc>
                <a:tc>
                  <a:txBody>
                    <a:bodyPr/>
                    <a:lstStyle/>
                    <a:p>
                      <a:pPr algn="ctr"/>
                      <a:r>
                        <a:rPr lang="en-US" altLang="zh-TW" sz="1800" kern="1200" dirty="0">
                          <a:solidFill>
                            <a:schemeClr val="dk1"/>
                          </a:solidFill>
                          <a:effectLst/>
                          <a:latin typeface="+mn-lt"/>
                          <a:ea typeface="+mn-ea"/>
                          <a:cs typeface="+mn-cs"/>
                        </a:rPr>
                        <a:t>Classification Accuracy(%)</a:t>
                      </a:r>
                      <a:endParaRPr lang="zh-TW" altLang="en-US" dirty="0"/>
                    </a:p>
                  </a:txBody>
                  <a:tcPr/>
                </a:tc>
                <a:tc>
                  <a:txBody>
                    <a:bodyPr/>
                    <a:lstStyle/>
                    <a:p>
                      <a:pPr algn="ctr"/>
                      <a:r>
                        <a:rPr lang="en-US" altLang="zh-TW" sz="1800" kern="1200" dirty="0">
                          <a:solidFill>
                            <a:schemeClr val="dk1"/>
                          </a:solidFill>
                          <a:effectLst/>
                          <a:latin typeface="+mn-lt"/>
                          <a:ea typeface="+mn-ea"/>
                          <a:cs typeface="+mn-cs"/>
                        </a:rPr>
                        <a:t>Attack Success Rate(%)</a:t>
                      </a:r>
                      <a:endParaRPr lang="zh-TW" altLang="en-US" dirty="0"/>
                    </a:p>
                  </a:txBody>
                  <a:tcPr/>
                </a:tc>
                <a:extLst>
                  <a:ext uri="{0D108BD9-81ED-4DB2-BD59-A6C34878D82A}">
                    <a16:rowId xmlns:a16="http://schemas.microsoft.com/office/drawing/2014/main" val="3355821047"/>
                  </a:ext>
                </a:extLst>
              </a:tr>
              <a:tr h="370840">
                <a:tc>
                  <a:txBody>
                    <a:bodyPr/>
                    <a:lstStyle/>
                    <a:p>
                      <a:pPr algn="ctr"/>
                      <a:r>
                        <a:rPr lang="zh-TW" altLang="en-US" dirty="0"/>
                        <a:t>正面</a:t>
                      </a:r>
                    </a:p>
                  </a:txBody>
                  <a:tcPr/>
                </a:tc>
                <a:tc>
                  <a:txBody>
                    <a:bodyPr/>
                    <a:lstStyle/>
                    <a:p>
                      <a:pPr algn="ctr"/>
                      <a:r>
                        <a:rPr lang="en-US" altLang="zh-TW" dirty="0"/>
                        <a:t>80</a:t>
                      </a:r>
                      <a:endParaRPr lang="zh-TW" altLang="en-US" dirty="0"/>
                    </a:p>
                  </a:txBody>
                  <a:tcPr/>
                </a:tc>
                <a:tc>
                  <a:txBody>
                    <a:bodyPr/>
                    <a:lstStyle/>
                    <a:p>
                      <a:pPr algn="ctr"/>
                      <a:r>
                        <a:rPr lang="en-US" altLang="zh-TW" dirty="0"/>
                        <a:t>66</a:t>
                      </a:r>
                      <a:endParaRPr lang="zh-TW" altLang="en-US" dirty="0"/>
                    </a:p>
                  </a:txBody>
                  <a:tcPr/>
                </a:tc>
                <a:extLst>
                  <a:ext uri="{0D108BD9-81ED-4DB2-BD59-A6C34878D82A}">
                    <a16:rowId xmlns:a16="http://schemas.microsoft.com/office/drawing/2014/main" val="3874732178"/>
                  </a:ext>
                </a:extLst>
              </a:tr>
              <a:tr h="370840">
                <a:tc>
                  <a:txBody>
                    <a:bodyPr/>
                    <a:lstStyle/>
                    <a:p>
                      <a:pPr algn="ctr"/>
                      <a:r>
                        <a:rPr lang="en-US" altLang="zh-TW" dirty="0"/>
                        <a:t>45</a:t>
                      </a:r>
                      <a:r>
                        <a:rPr lang="zh-TW" altLang="en-US" dirty="0"/>
                        <a:t>度</a:t>
                      </a:r>
                    </a:p>
                  </a:txBody>
                  <a:tcPr/>
                </a:tc>
                <a:tc>
                  <a:txBody>
                    <a:bodyPr/>
                    <a:lstStyle/>
                    <a:p>
                      <a:pPr algn="ctr"/>
                      <a:r>
                        <a:rPr lang="en-US" altLang="zh-TW" dirty="0"/>
                        <a:t>97</a:t>
                      </a:r>
                      <a:endParaRPr lang="zh-TW" altLang="en-US" dirty="0"/>
                    </a:p>
                  </a:txBody>
                  <a:tcPr/>
                </a:tc>
                <a:tc>
                  <a:txBody>
                    <a:bodyPr/>
                    <a:lstStyle/>
                    <a:p>
                      <a:pPr algn="ctr"/>
                      <a:r>
                        <a:rPr lang="en-US" altLang="zh-TW" dirty="0"/>
                        <a:t>64</a:t>
                      </a:r>
                      <a:endParaRPr lang="zh-TW" altLang="en-US" dirty="0"/>
                    </a:p>
                  </a:txBody>
                  <a:tcPr/>
                </a:tc>
                <a:extLst>
                  <a:ext uri="{0D108BD9-81ED-4DB2-BD59-A6C34878D82A}">
                    <a16:rowId xmlns:a16="http://schemas.microsoft.com/office/drawing/2014/main" val="393843199"/>
                  </a:ext>
                </a:extLst>
              </a:tr>
            </a:tbl>
          </a:graphicData>
        </a:graphic>
      </p:graphicFrame>
      <p:pic>
        <p:nvPicPr>
          <p:cNvPr id="8" name="圖片 7">
            <a:extLst>
              <a:ext uri="{FF2B5EF4-FFF2-40B4-BE49-F238E27FC236}">
                <a16:creationId xmlns:a16="http://schemas.microsoft.com/office/drawing/2014/main" id="{277EEF55-5623-4C21-8B05-C5168EB4F8C1}"/>
              </a:ext>
            </a:extLst>
          </p:cNvPr>
          <p:cNvPicPr/>
          <p:nvPr/>
        </p:nvPicPr>
        <p:blipFill rotWithShape="1">
          <a:blip r:embed="rId3" cstate="print">
            <a:extLst>
              <a:ext uri="{28A0092B-C50C-407E-A947-70E740481C1C}">
                <a14:useLocalDpi xmlns:a14="http://schemas.microsoft.com/office/drawing/2010/main" val="0"/>
              </a:ext>
            </a:extLst>
          </a:blip>
          <a:srcRect l="24744" t="24898" r="24971" b="23482"/>
          <a:stretch/>
        </p:blipFill>
        <p:spPr bwMode="auto">
          <a:xfrm>
            <a:off x="4687188" y="3769936"/>
            <a:ext cx="3052217" cy="1847654"/>
          </a:xfrm>
          <a:prstGeom prst="rect">
            <a:avLst/>
          </a:prstGeom>
          <a:noFill/>
          <a:ln>
            <a:noFill/>
          </a:ln>
          <a:extLst>
            <a:ext uri="{53640926-AAD7-44D8-BBD7-CCE9431645EC}">
              <a14:shadowObscured xmlns:a14="http://schemas.microsoft.com/office/drawing/2010/main"/>
            </a:ext>
          </a:extLst>
        </p:spPr>
      </p:pic>
      <p:pic>
        <p:nvPicPr>
          <p:cNvPr id="9" name="圖片 8">
            <a:extLst>
              <a:ext uri="{FF2B5EF4-FFF2-40B4-BE49-F238E27FC236}">
                <a16:creationId xmlns:a16="http://schemas.microsoft.com/office/drawing/2014/main" id="{E45C791E-2100-4809-99AE-7A710C6C2821}"/>
              </a:ext>
            </a:extLst>
          </p:cNvPr>
          <p:cNvPicPr/>
          <p:nvPr/>
        </p:nvPicPr>
        <p:blipFill rotWithShape="1">
          <a:blip r:embed="rId4" cstate="print">
            <a:extLst>
              <a:ext uri="{28A0092B-C50C-407E-A947-70E740481C1C}">
                <a14:useLocalDpi xmlns:a14="http://schemas.microsoft.com/office/drawing/2010/main" val="0"/>
              </a:ext>
            </a:extLst>
          </a:blip>
          <a:srcRect l="25314" t="24696" r="25086" b="23077"/>
          <a:stretch/>
        </p:blipFill>
        <p:spPr bwMode="auto">
          <a:xfrm>
            <a:off x="8032628" y="3769936"/>
            <a:ext cx="2940171" cy="1847654"/>
          </a:xfrm>
          <a:prstGeom prst="rect">
            <a:avLst/>
          </a:prstGeom>
          <a:noFill/>
          <a:ln>
            <a:noFill/>
          </a:ln>
          <a:extLst>
            <a:ext uri="{53640926-AAD7-44D8-BBD7-CCE9431645EC}">
              <a14:shadowObscured xmlns:a14="http://schemas.microsoft.com/office/drawing/2010/main"/>
            </a:ext>
          </a:extLst>
        </p:spPr>
      </p:pic>
      <p:pic>
        <p:nvPicPr>
          <p:cNvPr id="10" name="圖片 9">
            <a:extLst>
              <a:ext uri="{FF2B5EF4-FFF2-40B4-BE49-F238E27FC236}">
                <a16:creationId xmlns:a16="http://schemas.microsoft.com/office/drawing/2014/main" id="{E3D24BA7-9263-4750-9CDD-A23A1C1D5FFB}"/>
              </a:ext>
            </a:extLst>
          </p:cNvPr>
          <p:cNvPicPr/>
          <p:nvPr/>
        </p:nvPicPr>
        <p:blipFill rotWithShape="1">
          <a:blip r:embed="rId5" cstate="print">
            <a:extLst>
              <a:ext uri="{28A0092B-C50C-407E-A947-70E740481C1C}">
                <a14:useLocalDpi xmlns:a14="http://schemas.microsoft.com/office/drawing/2010/main" val="0"/>
              </a:ext>
            </a:extLst>
          </a:blip>
          <a:srcRect l="24629" t="25101" r="24971" b="22470"/>
          <a:stretch/>
        </p:blipFill>
        <p:spPr bwMode="auto">
          <a:xfrm>
            <a:off x="1341749" y="3769935"/>
            <a:ext cx="2981021" cy="1847654"/>
          </a:xfrm>
          <a:prstGeom prst="rect">
            <a:avLst/>
          </a:prstGeom>
          <a:noFill/>
          <a:ln>
            <a:noFill/>
          </a:ln>
          <a:extLst>
            <a:ext uri="{53640926-AAD7-44D8-BBD7-CCE9431645EC}">
              <a14:shadowObscured xmlns:a14="http://schemas.microsoft.com/office/drawing/2010/main"/>
            </a:ext>
          </a:extLst>
        </p:spPr>
      </p:pic>
      <p:sp>
        <p:nvSpPr>
          <p:cNvPr id="14" name="矩形 13">
            <a:extLst>
              <a:ext uri="{FF2B5EF4-FFF2-40B4-BE49-F238E27FC236}">
                <a16:creationId xmlns:a16="http://schemas.microsoft.com/office/drawing/2014/main" id="{4B4ACB68-A1CF-46C9-BC6C-DDA1DE368D5A}"/>
              </a:ext>
            </a:extLst>
          </p:cNvPr>
          <p:cNvSpPr/>
          <p:nvPr/>
        </p:nvSpPr>
        <p:spPr>
          <a:xfrm>
            <a:off x="8775591" y="5625330"/>
            <a:ext cx="1454244"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(c)</a:t>
            </a:r>
            <a:r>
              <a:rPr lang="zh-TW" altLang="zh-TW" dirty="0">
                <a:latin typeface="標楷體" panose="03000509000000000000" pitchFamily="65" charset="-120"/>
                <a:ea typeface="標楷體" panose="03000509000000000000" pitchFamily="65" charset="-120"/>
              </a:rPr>
              <a:t>攻擊</a:t>
            </a:r>
            <a:r>
              <a:rPr lang="zh-TW" altLang="en-US" dirty="0">
                <a:latin typeface="標楷體" panose="03000509000000000000" pitchFamily="65" charset="-120"/>
                <a:ea typeface="標楷體" panose="03000509000000000000" pitchFamily="65" charset="-120"/>
              </a:rPr>
              <a:t>成功</a:t>
            </a:r>
          </a:p>
        </p:txBody>
      </p:sp>
      <p:sp>
        <p:nvSpPr>
          <p:cNvPr id="15" name="矩形 14">
            <a:extLst>
              <a:ext uri="{FF2B5EF4-FFF2-40B4-BE49-F238E27FC236}">
                <a16:creationId xmlns:a16="http://schemas.microsoft.com/office/drawing/2014/main" id="{3DBDA6F8-0BCD-44D9-AC94-F566FAFE34A7}"/>
              </a:ext>
            </a:extLst>
          </p:cNvPr>
          <p:cNvSpPr/>
          <p:nvPr/>
        </p:nvSpPr>
        <p:spPr>
          <a:xfrm>
            <a:off x="4909093" y="5653611"/>
            <a:ext cx="2608406"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(b)</a:t>
            </a:r>
            <a:r>
              <a:rPr lang="zh-TW" altLang="zh-TW" dirty="0">
                <a:latin typeface="標楷體" panose="03000509000000000000" pitchFamily="65" charset="-120"/>
                <a:ea typeface="標楷體" panose="03000509000000000000" pitchFamily="65" charset="-120"/>
              </a:rPr>
              <a:t>攻</a:t>
            </a:r>
            <a:r>
              <a:rPr lang="zh-TW" altLang="en-US" dirty="0">
                <a:latin typeface="標楷體" panose="03000509000000000000" pitchFamily="65" charset="-120"/>
                <a:ea typeface="標楷體" panose="03000509000000000000" pitchFamily="65" charset="-120"/>
              </a:rPr>
              <a:t>擊失敗</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角度太斜</a:t>
            </a:r>
          </a:p>
        </p:txBody>
      </p:sp>
      <p:sp>
        <p:nvSpPr>
          <p:cNvPr id="16" name="矩形 15">
            <a:extLst>
              <a:ext uri="{FF2B5EF4-FFF2-40B4-BE49-F238E27FC236}">
                <a16:creationId xmlns:a16="http://schemas.microsoft.com/office/drawing/2014/main" id="{418A2C6D-4262-4734-97B9-61D99396DF2F}"/>
              </a:ext>
            </a:extLst>
          </p:cNvPr>
          <p:cNvSpPr/>
          <p:nvPr/>
        </p:nvSpPr>
        <p:spPr>
          <a:xfrm>
            <a:off x="1528056" y="5675688"/>
            <a:ext cx="2608406"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(a)</a:t>
            </a:r>
            <a:r>
              <a:rPr lang="zh-TW" altLang="zh-TW" dirty="0">
                <a:latin typeface="標楷體" panose="03000509000000000000" pitchFamily="65" charset="-120"/>
                <a:ea typeface="標楷體" panose="03000509000000000000" pitchFamily="65" charset="-120"/>
              </a:rPr>
              <a:t>攻擊</a:t>
            </a:r>
            <a:r>
              <a:rPr lang="zh-TW" altLang="en-US" dirty="0">
                <a:latin typeface="標楷體" panose="03000509000000000000" pitchFamily="65" charset="-120"/>
                <a:ea typeface="標楷體" panose="03000509000000000000" pitchFamily="65" charset="-120"/>
              </a:rPr>
              <a:t>失敗</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 距離太遠</a:t>
            </a:r>
          </a:p>
        </p:txBody>
      </p:sp>
    </p:spTree>
    <p:extLst>
      <p:ext uri="{BB962C8B-B14F-4D97-AF65-F5344CB8AC3E}">
        <p14:creationId xmlns:p14="http://schemas.microsoft.com/office/powerpoint/2010/main" val="77804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en-US" dirty="0"/>
              <a:t>白</a:t>
            </a:r>
            <a:r>
              <a:rPr lang="zh-TW" altLang="zh-TW" dirty="0"/>
              <a:t>天</a:t>
            </a:r>
            <a:r>
              <a:rPr lang="zh-TW" altLang="en-US" dirty="0"/>
              <a:t>下雨</a:t>
            </a:r>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53</a:t>
            </a:fld>
            <a:endParaRPr lang="en-US"/>
          </a:p>
        </p:txBody>
      </p:sp>
      <p:graphicFrame>
        <p:nvGraphicFramePr>
          <p:cNvPr id="13" name="表格 12">
            <a:extLst>
              <a:ext uri="{FF2B5EF4-FFF2-40B4-BE49-F238E27FC236}">
                <a16:creationId xmlns:a16="http://schemas.microsoft.com/office/drawing/2014/main" id="{1740ED6E-C82D-44F9-982D-3BBB18C03997}"/>
              </a:ext>
            </a:extLst>
          </p:cNvPr>
          <p:cNvGraphicFramePr>
            <a:graphicFrameLocks noGrp="1"/>
          </p:cNvGraphicFramePr>
          <p:nvPr>
            <p:extLst>
              <p:ext uri="{D42A27DB-BD31-4B8C-83A1-F6EECF244321}">
                <p14:modId xmlns:p14="http://schemas.microsoft.com/office/powerpoint/2010/main" val="1220210169"/>
              </p:ext>
            </p:extLst>
          </p:nvPr>
        </p:nvGraphicFramePr>
        <p:xfrm>
          <a:off x="1341749" y="1859144"/>
          <a:ext cx="8818251" cy="1483360"/>
        </p:xfrm>
        <a:graphic>
          <a:graphicData uri="http://schemas.openxmlformats.org/drawingml/2006/table">
            <a:tbl>
              <a:tblPr firstRow="1" bandRow="1">
                <a:tableStyleId>{5C22544A-7EE6-4342-B048-85BDC9FD1C3A}</a:tableStyleId>
              </a:tblPr>
              <a:tblGrid>
                <a:gridCol w="2939417">
                  <a:extLst>
                    <a:ext uri="{9D8B030D-6E8A-4147-A177-3AD203B41FA5}">
                      <a16:colId xmlns:a16="http://schemas.microsoft.com/office/drawing/2014/main" val="4041363872"/>
                    </a:ext>
                  </a:extLst>
                </a:gridCol>
                <a:gridCol w="2939417">
                  <a:extLst>
                    <a:ext uri="{9D8B030D-6E8A-4147-A177-3AD203B41FA5}">
                      <a16:colId xmlns:a16="http://schemas.microsoft.com/office/drawing/2014/main" val="1568123892"/>
                    </a:ext>
                  </a:extLst>
                </a:gridCol>
                <a:gridCol w="2939417">
                  <a:extLst>
                    <a:ext uri="{9D8B030D-6E8A-4147-A177-3AD203B41FA5}">
                      <a16:colId xmlns:a16="http://schemas.microsoft.com/office/drawing/2014/main" val="71102819"/>
                    </a:ext>
                  </a:extLst>
                </a:gridCol>
              </a:tblGrid>
              <a:tr h="370840">
                <a:tc>
                  <a:txBody>
                    <a:bodyPr/>
                    <a:lstStyle/>
                    <a:p>
                      <a:pPr algn="ctr"/>
                      <a:endParaRPr lang="zh-TW" altLang="en-US" dirty="0"/>
                    </a:p>
                  </a:txBody>
                  <a:tcPr/>
                </a:tc>
                <a:tc>
                  <a:txBody>
                    <a:bodyPr/>
                    <a:lstStyle/>
                    <a:p>
                      <a:pPr algn="ctr"/>
                      <a:r>
                        <a:rPr lang="en-US" altLang="zh-TW" sz="1800" b="1" kern="1200" dirty="0">
                          <a:solidFill>
                            <a:schemeClr val="lt1"/>
                          </a:solidFill>
                          <a:effectLst/>
                          <a:latin typeface="+mn-lt"/>
                          <a:ea typeface="+mn-ea"/>
                          <a:cs typeface="+mn-cs"/>
                        </a:rPr>
                        <a:t>Clean Model</a:t>
                      </a:r>
                      <a:endParaRPr lang="zh-TW" altLang="en-US" dirty="0"/>
                    </a:p>
                  </a:txBody>
                  <a:tcPr/>
                </a:tc>
                <a:tc>
                  <a:txBody>
                    <a:bodyPr/>
                    <a:lstStyle/>
                    <a:p>
                      <a:pPr algn="ctr"/>
                      <a:r>
                        <a:rPr lang="en-US" altLang="zh-TW" sz="1800" b="1" kern="1200" dirty="0">
                          <a:solidFill>
                            <a:schemeClr val="lt1"/>
                          </a:solidFill>
                          <a:effectLst/>
                          <a:latin typeface="+mn-lt"/>
                          <a:ea typeface="+mn-ea"/>
                          <a:cs typeface="+mn-cs"/>
                        </a:rPr>
                        <a:t>Poisoned Model</a:t>
                      </a:r>
                      <a:endParaRPr lang="zh-TW" altLang="en-US" dirty="0"/>
                    </a:p>
                  </a:txBody>
                  <a:tcPr/>
                </a:tc>
                <a:extLst>
                  <a:ext uri="{0D108BD9-81ED-4DB2-BD59-A6C34878D82A}">
                    <a16:rowId xmlns:a16="http://schemas.microsoft.com/office/drawing/2014/main" val="2523083613"/>
                  </a:ext>
                </a:extLst>
              </a:tr>
              <a:tr h="370840">
                <a:tc>
                  <a:txBody>
                    <a:bodyPr/>
                    <a:lstStyle/>
                    <a:p>
                      <a:pPr algn="ctr"/>
                      <a:endParaRPr lang="zh-TW" altLang="en-US" dirty="0"/>
                    </a:p>
                  </a:txBody>
                  <a:tcPr/>
                </a:tc>
                <a:tc>
                  <a:txBody>
                    <a:bodyPr/>
                    <a:lstStyle/>
                    <a:p>
                      <a:pPr algn="ctr"/>
                      <a:r>
                        <a:rPr lang="en-US" altLang="zh-TW" sz="1800" kern="1200" dirty="0">
                          <a:solidFill>
                            <a:schemeClr val="dk1"/>
                          </a:solidFill>
                          <a:effectLst/>
                          <a:latin typeface="+mn-lt"/>
                          <a:ea typeface="+mn-ea"/>
                          <a:cs typeface="+mn-cs"/>
                        </a:rPr>
                        <a:t>Classification Accuracy(%)</a:t>
                      </a:r>
                      <a:endParaRPr lang="zh-TW" altLang="en-US" dirty="0"/>
                    </a:p>
                  </a:txBody>
                  <a:tcPr/>
                </a:tc>
                <a:tc>
                  <a:txBody>
                    <a:bodyPr/>
                    <a:lstStyle/>
                    <a:p>
                      <a:pPr algn="ctr"/>
                      <a:r>
                        <a:rPr lang="en-US" altLang="zh-TW" sz="1800" kern="1200" dirty="0">
                          <a:solidFill>
                            <a:schemeClr val="dk1"/>
                          </a:solidFill>
                          <a:effectLst/>
                          <a:latin typeface="+mn-lt"/>
                          <a:ea typeface="+mn-ea"/>
                          <a:cs typeface="+mn-cs"/>
                        </a:rPr>
                        <a:t>Attack Success Rate(%)</a:t>
                      </a:r>
                      <a:endParaRPr lang="zh-TW" altLang="en-US" dirty="0"/>
                    </a:p>
                  </a:txBody>
                  <a:tcPr/>
                </a:tc>
                <a:extLst>
                  <a:ext uri="{0D108BD9-81ED-4DB2-BD59-A6C34878D82A}">
                    <a16:rowId xmlns:a16="http://schemas.microsoft.com/office/drawing/2014/main" val="3355821047"/>
                  </a:ext>
                </a:extLst>
              </a:tr>
              <a:tr h="370840">
                <a:tc>
                  <a:txBody>
                    <a:bodyPr/>
                    <a:lstStyle/>
                    <a:p>
                      <a:pPr algn="ctr"/>
                      <a:r>
                        <a:rPr lang="zh-TW" altLang="en-US" dirty="0"/>
                        <a:t>正面</a:t>
                      </a:r>
                    </a:p>
                  </a:txBody>
                  <a:tcPr/>
                </a:tc>
                <a:tc>
                  <a:txBody>
                    <a:bodyPr/>
                    <a:lstStyle/>
                    <a:p>
                      <a:pPr algn="ctr"/>
                      <a:r>
                        <a:rPr lang="en-US" altLang="zh-TW" dirty="0"/>
                        <a:t>80</a:t>
                      </a:r>
                      <a:endParaRPr lang="zh-TW" altLang="en-US" dirty="0"/>
                    </a:p>
                  </a:txBody>
                  <a:tcPr/>
                </a:tc>
                <a:tc>
                  <a:txBody>
                    <a:bodyPr/>
                    <a:lstStyle/>
                    <a:p>
                      <a:pPr algn="ctr"/>
                      <a:r>
                        <a:rPr lang="en-US" altLang="zh-TW" dirty="0"/>
                        <a:t>66</a:t>
                      </a:r>
                      <a:endParaRPr lang="zh-TW" altLang="en-US" dirty="0"/>
                    </a:p>
                  </a:txBody>
                  <a:tcPr/>
                </a:tc>
                <a:extLst>
                  <a:ext uri="{0D108BD9-81ED-4DB2-BD59-A6C34878D82A}">
                    <a16:rowId xmlns:a16="http://schemas.microsoft.com/office/drawing/2014/main" val="3874732178"/>
                  </a:ext>
                </a:extLst>
              </a:tr>
              <a:tr h="370840">
                <a:tc>
                  <a:txBody>
                    <a:bodyPr/>
                    <a:lstStyle/>
                    <a:p>
                      <a:pPr algn="ctr"/>
                      <a:r>
                        <a:rPr lang="en-US" altLang="zh-TW" dirty="0"/>
                        <a:t>45</a:t>
                      </a:r>
                      <a:r>
                        <a:rPr lang="zh-TW" altLang="en-US" dirty="0"/>
                        <a:t>度</a:t>
                      </a:r>
                    </a:p>
                  </a:txBody>
                  <a:tcPr/>
                </a:tc>
                <a:tc>
                  <a:txBody>
                    <a:bodyPr/>
                    <a:lstStyle/>
                    <a:p>
                      <a:pPr algn="ctr"/>
                      <a:r>
                        <a:rPr lang="en-US" altLang="zh-TW" dirty="0"/>
                        <a:t>97</a:t>
                      </a:r>
                      <a:endParaRPr lang="zh-TW" altLang="en-US" dirty="0"/>
                    </a:p>
                  </a:txBody>
                  <a:tcPr/>
                </a:tc>
                <a:tc>
                  <a:txBody>
                    <a:bodyPr/>
                    <a:lstStyle/>
                    <a:p>
                      <a:pPr algn="ctr"/>
                      <a:r>
                        <a:rPr lang="en-US" altLang="zh-TW" dirty="0"/>
                        <a:t>64</a:t>
                      </a:r>
                      <a:endParaRPr lang="zh-TW" altLang="en-US" dirty="0"/>
                    </a:p>
                  </a:txBody>
                  <a:tcPr/>
                </a:tc>
                <a:extLst>
                  <a:ext uri="{0D108BD9-81ED-4DB2-BD59-A6C34878D82A}">
                    <a16:rowId xmlns:a16="http://schemas.microsoft.com/office/drawing/2014/main" val="393843199"/>
                  </a:ext>
                </a:extLst>
              </a:tr>
            </a:tbl>
          </a:graphicData>
        </a:graphic>
      </p:graphicFrame>
      <p:pic>
        <p:nvPicPr>
          <p:cNvPr id="11" name="圖片 10">
            <a:extLst>
              <a:ext uri="{FF2B5EF4-FFF2-40B4-BE49-F238E27FC236}">
                <a16:creationId xmlns:a16="http://schemas.microsoft.com/office/drawing/2014/main" id="{8103D22A-EC80-4739-9DC2-0B9C4BE0E019}"/>
              </a:ext>
            </a:extLst>
          </p:cNvPr>
          <p:cNvPicPr/>
          <p:nvPr/>
        </p:nvPicPr>
        <p:blipFill rotWithShape="1">
          <a:blip r:embed="rId3" cstate="print">
            <a:extLst>
              <a:ext uri="{28A0092B-C50C-407E-A947-70E740481C1C}">
                <a14:useLocalDpi xmlns:a14="http://schemas.microsoft.com/office/drawing/2010/main" val="0"/>
              </a:ext>
            </a:extLst>
          </a:blip>
          <a:srcRect l="25052" t="25507" r="25005" b="22672"/>
          <a:stretch/>
        </p:blipFill>
        <p:spPr bwMode="auto">
          <a:xfrm>
            <a:off x="1816231" y="3498535"/>
            <a:ext cx="3696299" cy="2364986"/>
          </a:xfrm>
          <a:prstGeom prst="rect">
            <a:avLst/>
          </a:prstGeom>
          <a:noFill/>
          <a:ln>
            <a:noFill/>
          </a:ln>
          <a:extLst>
            <a:ext uri="{53640926-AAD7-44D8-BBD7-CCE9431645EC}">
              <a14:shadowObscured xmlns:a14="http://schemas.microsoft.com/office/drawing/2010/main"/>
            </a:ext>
          </a:extLst>
        </p:spPr>
      </p:pic>
      <p:pic>
        <p:nvPicPr>
          <p:cNvPr id="12" name="圖片 11">
            <a:extLst>
              <a:ext uri="{FF2B5EF4-FFF2-40B4-BE49-F238E27FC236}">
                <a16:creationId xmlns:a16="http://schemas.microsoft.com/office/drawing/2014/main" id="{FF1C5555-20D3-40FF-867D-C24DCF64AB90}"/>
              </a:ext>
            </a:extLst>
          </p:cNvPr>
          <p:cNvPicPr/>
          <p:nvPr/>
        </p:nvPicPr>
        <p:blipFill rotWithShape="1">
          <a:blip r:embed="rId4" cstate="print">
            <a:extLst>
              <a:ext uri="{28A0092B-C50C-407E-A947-70E740481C1C}">
                <a14:useLocalDpi xmlns:a14="http://schemas.microsoft.com/office/drawing/2010/main" val="0"/>
              </a:ext>
            </a:extLst>
          </a:blip>
          <a:srcRect l="25200" t="24696" r="24857" b="22470"/>
          <a:stretch/>
        </p:blipFill>
        <p:spPr bwMode="auto">
          <a:xfrm>
            <a:off x="6096000" y="3498535"/>
            <a:ext cx="3604181" cy="2364986"/>
          </a:xfrm>
          <a:prstGeom prst="rect">
            <a:avLst/>
          </a:prstGeom>
          <a:noFill/>
          <a:ln>
            <a:noFill/>
          </a:ln>
          <a:extLst>
            <a:ext uri="{53640926-AAD7-44D8-BBD7-CCE9431645EC}">
              <a14:shadowObscured xmlns:a14="http://schemas.microsoft.com/office/drawing/2010/main"/>
            </a:ext>
          </a:extLst>
        </p:spPr>
      </p:pic>
      <p:sp>
        <p:nvSpPr>
          <p:cNvPr id="14" name="矩形 13">
            <a:extLst>
              <a:ext uri="{FF2B5EF4-FFF2-40B4-BE49-F238E27FC236}">
                <a16:creationId xmlns:a16="http://schemas.microsoft.com/office/drawing/2014/main" id="{C5B54F3A-DD96-4E5C-A82D-12042640C225}"/>
              </a:ext>
            </a:extLst>
          </p:cNvPr>
          <p:cNvSpPr/>
          <p:nvPr/>
        </p:nvSpPr>
        <p:spPr>
          <a:xfrm>
            <a:off x="7170968" y="5960821"/>
            <a:ext cx="1454244"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(b)</a:t>
            </a:r>
            <a:r>
              <a:rPr lang="zh-TW" altLang="zh-TW" dirty="0">
                <a:latin typeface="標楷體" panose="03000509000000000000" pitchFamily="65" charset="-120"/>
                <a:ea typeface="標楷體" panose="03000509000000000000" pitchFamily="65" charset="-120"/>
              </a:rPr>
              <a:t>攻擊</a:t>
            </a:r>
            <a:r>
              <a:rPr lang="zh-TW" altLang="en-US" dirty="0">
                <a:latin typeface="標楷體" panose="03000509000000000000" pitchFamily="65" charset="-120"/>
                <a:ea typeface="標楷體" panose="03000509000000000000" pitchFamily="65" charset="-120"/>
              </a:rPr>
              <a:t>成功</a:t>
            </a:r>
          </a:p>
        </p:txBody>
      </p:sp>
      <p:sp>
        <p:nvSpPr>
          <p:cNvPr id="15" name="矩形 14">
            <a:extLst>
              <a:ext uri="{FF2B5EF4-FFF2-40B4-BE49-F238E27FC236}">
                <a16:creationId xmlns:a16="http://schemas.microsoft.com/office/drawing/2014/main" id="{61FBC6C6-5D5D-4000-8996-B579F2CD3727}"/>
              </a:ext>
            </a:extLst>
          </p:cNvPr>
          <p:cNvSpPr/>
          <p:nvPr/>
        </p:nvSpPr>
        <p:spPr>
          <a:xfrm>
            <a:off x="2244760" y="5960821"/>
            <a:ext cx="2839239"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(a)</a:t>
            </a:r>
            <a:r>
              <a:rPr lang="zh-TW" altLang="zh-TW" dirty="0">
                <a:latin typeface="標楷體" panose="03000509000000000000" pitchFamily="65" charset="-120"/>
                <a:ea typeface="標楷體" panose="03000509000000000000" pitchFamily="65" charset="-120"/>
              </a:rPr>
              <a:t>攻擊</a:t>
            </a:r>
            <a:r>
              <a:rPr lang="zh-TW" altLang="en-US" dirty="0">
                <a:latin typeface="標楷體" panose="03000509000000000000" pitchFamily="65" charset="-120"/>
                <a:ea typeface="標楷體" panose="03000509000000000000" pitchFamily="65" charset="-120"/>
              </a:rPr>
              <a:t>失敗</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 路牌有水滴</a:t>
            </a:r>
          </a:p>
        </p:txBody>
      </p:sp>
    </p:spTree>
    <p:extLst>
      <p:ext uri="{BB962C8B-B14F-4D97-AF65-F5344CB8AC3E}">
        <p14:creationId xmlns:p14="http://schemas.microsoft.com/office/powerpoint/2010/main" val="2060204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en-US" dirty="0"/>
              <a:t>陰天</a:t>
            </a:r>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54</a:t>
            </a:fld>
            <a:endParaRPr lang="en-US"/>
          </a:p>
        </p:txBody>
      </p:sp>
      <p:graphicFrame>
        <p:nvGraphicFramePr>
          <p:cNvPr id="13" name="表格 12">
            <a:extLst>
              <a:ext uri="{FF2B5EF4-FFF2-40B4-BE49-F238E27FC236}">
                <a16:creationId xmlns:a16="http://schemas.microsoft.com/office/drawing/2014/main" id="{1740ED6E-C82D-44F9-982D-3BBB18C03997}"/>
              </a:ext>
            </a:extLst>
          </p:cNvPr>
          <p:cNvGraphicFramePr>
            <a:graphicFrameLocks noGrp="1"/>
          </p:cNvGraphicFramePr>
          <p:nvPr>
            <p:extLst>
              <p:ext uri="{D42A27DB-BD31-4B8C-83A1-F6EECF244321}">
                <p14:modId xmlns:p14="http://schemas.microsoft.com/office/powerpoint/2010/main" val="3200287318"/>
              </p:ext>
            </p:extLst>
          </p:nvPr>
        </p:nvGraphicFramePr>
        <p:xfrm>
          <a:off x="1341749" y="1859144"/>
          <a:ext cx="8818251" cy="1483360"/>
        </p:xfrm>
        <a:graphic>
          <a:graphicData uri="http://schemas.openxmlformats.org/drawingml/2006/table">
            <a:tbl>
              <a:tblPr firstRow="1" bandRow="1">
                <a:tableStyleId>{5C22544A-7EE6-4342-B048-85BDC9FD1C3A}</a:tableStyleId>
              </a:tblPr>
              <a:tblGrid>
                <a:gridCol w="2939417">
                  <a:extLst>
                    <a:ext uri="{9D8B030D-6E8A-4147-A177-3AD203B41FA5}">
                      <a16:colId xmlns:a16="http://schemas.microsoft.com/office/drawing/2014/main" val="4041363872"/>
                    </a:ext>
                  </a:extLst>
                </a:gridCol>
                <a:gridCol w="2939417">
                  <a:extLst>
                    <a:ext uri="{9D8B030D-6E8A-4147-A177-3AD203B41FA5}">
                      <a16:colId xmlns:a16="http://schemas.microsoft.com/office/drawing/2014/main" val="1568123892"/>
                    </a:ext>
                  </a:extLst>
                </a:gridCol>
                <a:gridCol w="2939417">
                  <a:extLst>
                    <a:ext uri="{9D8B030D-6E8A-4147-A177-3AD203B41FA5}">
                      <a16:colId xmlns:a16="http://schemas.microsoft.com/office/drawing/2014/main" val="71102819"/>
                    </a:ext>
                  </a:extLst>
                </a:gridCol>
              </a:tblGrid>
              <a:tr h="370840">
                <a:tc>
                  <a:txBody>
                    <a:bodyPr/>
                    <a:lstStyle/>
                    <a:p>
                      <a:pPr algn="ctr"/>
                      <a:endParaRPr lang="zh-TW" altLang="en-US" dirty="0"/>
                    </a:p>
                  </a:txBody>
                  <a:tcPr/>
                </a:tc>
                <a:tc>
                  <a:txBody>
                    <a:bodyPr/>
                    <a:lstStyle/>
                    <a:p>
                      <a:pPr algn="ctr"/>
                      <a:r>
                        <a:rPr lang="en-US" altLang="zh-TW" sz="1800" b="1" kern="1200" dirty="0">
                          <a:solidFill>
                            <a:schemeClr val="lt1"/>
                          </a:solidFill>
                          <a:effectLst/>
                          <a:latin typeface="+mn-lt"/>
                          <a:ea typeface="+mn-ea"/>
                          <a:cs typeface="+mn-cs"/>
                        </a:rPr>
                        <a:t>Clean Model</a:t>
                      </a:r>
                      <a:endParaRPr lang="zh-TW" altLang="en-US" dirty="0"/>
                    </a:p>
                  </a:txBody>
                  <a:tcPr/>
                </a:tc>
                <a:tc>
                  <a:txBody>
                    <a:bodyPr/>
                    <a:lstStyle/>
                    <a:p>
                      <a:pPr algn="ctr"/>
                      <a:r>
                        <a:rPr lang="en-US" altLang="zh-TW" sz="1800" b="1" kern="1200" dirty="0">
                          <a:solidFill>
                            <a:schemeClr val="lt1"/>
                          </a:solidFill>
                          <a:effectLst/>
                          <a:latin typeface="+mn-lt"/>
                          <a:ea typeface="+mn-ea"/>
                          <a:cs typeface="+mn-cs"/>
                        </a:rPr>
                        <a:t>Poisoned Model</a:t>
                      </a:r>
                      <a:endParaRPr lang="zh-TW" altLang="en-US" dirty="0"/>
                    </a:p>
                  </a:txBody>
                  <a:tcPr/>
                </a:tc>
                <a:extLst>
                  <a:ext uri="{0D108BD9-81ED-4DB2-BD59-A6C34878D82A}">
                    <a16:rowId xmlns:a16="http://schemas.microsoft.com/office/drawing/2014/main" val="2523083613"/>
                  </a:ext>
                </a:extLst>
              </a:tr>
              <a:tr h="370840">
                <a:tc>
                  <a:txBody>
                    <a:bodyPr/>
                    <a:lstStyle/>
                    <a:p>
                      <a:pPr algn="ctr"/>
                      <a:endParaRPr lang="zh-TW" altLang="en-US" dirty="0"/>
                    </a:p>
                  </a:txBody>
                  <a:tcPr/>
                </a:tc>
                <a:tc>
                  <a:txBody>
                    <a:bodyPr/>
                    <a:lstStyle/>
                    <a:p>
                      <a:pPr algn="ctr"/>
                      <a:r>
                        <a:rPr lang="en-US" altLang="zh-TW" sz="1800" kern="1200" dirty="0">
                          <a:solidFill>
                            <a:schemeClr val="dk1"/>
                          </a:solidFill>
                          <a:effectLst/>
                          <a:latin typeface="+mn-lt"/>
                          <a:ea typeface="+mn-ea"/>
                          <a:cs typeface="+mn-cs"/>
                        </a:rPr>
                        <a:t>Classification Accuracy(%)</a:t>
                      </a:r>
                      <a:endParaRPr lang="zh-TW" altLang="en-US" dirty="0"/>
                    </a:p>
                  </a:txBody>
                  <a:tcPr/>
                </a:tc>
                <a:tc>
                  <a:txBody>
                    <a:bodyPr/>
                    <a:lstStyle/>
                    <a:p>
                      <a:pPr algn="ctr"/>
                      <a:r>
                        <a:rPr lang="en-US" altLang="zh-TW" sz="1800" kern="1200" dirty="0">
                          <a:solidFill>
                            <a:schemeClr val="dk1"/>
                          </a:solidFill>
                          <a:effectLst/>
                          <a:latin typeface="+mn-lt"/>
                          <a:ea typeface="+mn-ea"/>
                          <a:cs typeface="+mn-cs"/>
                        </a:rPr>
                        <a:t>Attack Success Rate(%)</a:t>
                      </a:r>
                      <a:endParaRPr lang="zh-TW" altLang="en-US" dirty="0"/>
                    </a:p>
                  </a:txBody>
                  <a:tcPr/>
                </a:tc>
                <a:extLst>
                  <a:ext uri="{0D108BD9-81ED-4DB2-BD59-A6C34878D82A}">
                    <a16:rowId xmlns:a16="http://schemas.microsoft.com/office/drawing/2014/main" val="3355821047"/>
                  </a:ext>
                </a:extLst>
              </a:tr>
              <a:tr h="370840">
                <a:tc>
                  <a:txBody>
                    <a:bodyPr/>
                    <a:lstStyle/>
                    <a:p>
                      <a:pPr algn="ctr"/>
                      <a:r>
                        <a:rPr lang="zh-TW" altLang="en-US" dirty="0"/>
                        <a:t>正面</a:t>
                      </a:r>
                    </a:p>
                  </a:txBody>
                  <a:tcPr/>
                </a:tc>
                <a:tc>
                  <a:txBody>
                    <a:bodyPr/>
                    <a:lstStyle/>
                    <a:p>
                      <a:pPr algn="ctr"/>
                      <a:r>
                        <a:rPr lang="en-US" altLang="zh-TW" dirty="0"/>
                        <a:t>77</a:t>
                      </a:r>
                      <a:endParaRPr lang="zh-TW" altLang="en-US" dirty="0"/>
                    </a:p>
                  </a:txBody>
                  <a:tcPr/>
                </a:tc>
                <a:tc>
                  <a:txBody>
                    <a:bodyPr/>
                    <a:lstStyle/>
                    <a:p>
                      <a:pPr algn="ctr"/>
                      <a:r>
                        <a:rPr lang="en-US" altLang="zh-TW" dirty="0"/>
                        <a:t>60</a:t>
                      </a:r>
                      <a:endParaRPr lang="zh-TW" altLang="en-US" dirty="0"/>
                    </a:p>
                  </a:txBody>
                  <a:tcPr/>
                </a:tc>
                <a:extLst>
                  <a:ext uri="{0D108BD9-81ED-4DB2-BD59-A6C34878D82A}">
                    <a16:rowId xmlns:a16="http://schemas.microsoft.com/office/drawing/2014/main" val="3874732178"/>
                  </a:ext>
                </a:extLst>
              </a:tr>
              <a:tr h="370840">
                <a:tc>
                  <a:txBody>
                    <a:bodyPr/>
                    <a:lstStyle/>
                    <a:p>
                      <a:pPr algn="ctr"/>
                      <a:r>
                        <a:rPr lang="en-US" altLang="zh-TW" dirty="0"/>
                        <a:t>45</a:t>
                      </a:r>
                      <a:r>
                        <a:rPr lang="zh-TW" altLang="en-US" dirty="0"/>
                        <a:t>度</a:t>
                      </a:r>
                    </a:p>
                  </a:txBody>
                  <a:tcPr/>
                </a:tc>
                <a:tc>
                  <a:txBody>
                    <a:bodyPr/>
                    <a:lstStyle/>
                    <a:p>
                      <a:pPr algn="ctr"/>
                      <a:r>
                        <a:rPr lang="en-US" altLang="zh-TW" dirty="0"/>
                        <a:t>97</a:t>
                      </a:r>
                      <a:endParaRPr lang="zh-TW" altLang="en-US" dirty="0"/>
                    </a:p>
                  </a:txBody>
                  <a:tcPr/>
                </a:tc>
                <a:tc>
                  <a:txBody>
                    <a:bodyPr/>
                    <a:lstStyle/>
                    <a:p>
                      <a:pPr algn="ctr"/>
                      <a:r>
                        <a:rPr lang="en-US" altLang="zh-TW" dirty="0"/>
                        <a:t>64</a:t>
                      </a:r>
                      <a:endParaRPr lang="zh-TW" altLang="en-US" dirty="0"/>
                    </a:p>
                  </a:txBody>
                  <a:tcPr/>
                </a:tc>
                <a:extLst>
                  <a:ext uri="{0D108BD9-81ED-4DB2-BD59-A6C34878D82A}">
                    <a16:rowId xmlns:a16="http://schemas.microsoft.com/office/drawing/2014/main" val="393843199"/>
                  </a:ext>
                </a:extLst>
              </a:tr>
            </a:tbl>
          </a:graphicData>
        </a:graphic>
      </p:graphicFrame>
      <p:pic>
        <p:nvPicPr>
          <p:cNvPr id="7" name="圖片 6">
            <a:extLst>
              <a:ext uri="{FF2B5EF4-FFF2-40B4-BE49-F238E27FC236}">
                <a16:creationId xmlns:a16="http://schemas.microsoft.com/office/drawing/2014/main" id="{69482623-ADA9-4C53-AD6D-1BE712DF0D9C}"/>
              </a:ext>
            </a:extLst>
          </p:cNvPr>
          <p:cNvPicPr/>
          <p:nvPr/>
        </p:nvPicPr>
        <p:blipFill rotWithShape="1">
          <a:blip r:embed="rId3" cstate="print">
            <a:extLst>
              <a:ext uri="{28A0092B-C50C-407E-A947-70E740481C1C}">
                <a14:useLocalDpi xmlns:a14="http://schemas.microsoft.com/office/drawing/2010/main" val="0"/>
              </a:ext>
            </a:extLst>
          </a:blip>
          <a:srcRect l="25085" t="23684" r="25315" b="22672"/>
          <a:stretch/>
        </p:blipFill>
        <p:spPr bwMode="auto">
          <a:xfrm>
            <a:off x="1421649" y="3922614"/>
            <a:ext cx="3021454" cy="1866344"/>
          </a:xfrm>
          <a:prstGeom prst="rect">
            <a:avLst/>
          </a:prstGeom>
          <a:noFill/>
          <a:ln>
            <a:noFill/>
          </a:ln>
          <a:extLst>
            <a:ext uri="{53640926-AAD7-44D8-BBD7-CCE9431645EC}">
              <a14:shadowObscured xmlns:a14="http://schemas.microsoft.com/office/drawing/2010/main"/>
            </a:ext>
          </a:extLst>
        </p:spPr>
      </p:pic>
      <p:pic>
        <p:nvPicPr>
          <p:cNvPr id="8" name="圖片 7">
            <a:extLst>
              <a:ext uri="{FF2B5EF4-FFF2-40B4-BE49-F238E27FC236}">
                <a16:creationId xmlns:a16="http://schemas.microsoft.com/office/drawing/2014/main" id="{E24E6243-C0BC-4D09-B7D1-81A8B8117665}"/>
              </a:ext>
            </a:extLst>
          </p:cNvPr>
          <p:cNvPicPr/>
          <p:nvPr/>
        </p:nvPicPr>
        <p:blipFill rotWithShape="1">
          <a:blip r:embed="rId4" cstate="print">
            <a:extLst>
              <a:ext uri="{28A0092B-C50C-407E-A947-70E740481C1C}">
                <a14:useLocalDpi xmlns:a14="http://schemas.microsoft.com/office/drawing/2010/main" val="0"/>
              </a:ext>
            </a:extLst>
          </a:blip>
          <a:srcRect l="25086" t="25101" r="24971" b="23077"/>
          <a:stretch/>
        </p:blipFill>
        <p:spPr bwMode="auto">
          <a:xfrm>
            <a:off x="4670818" y="3903564"/>
            <a:ext cx="3092189" cy="1866344"/>
          </a:xfrm>
          <a:prstGeom prst="rect">
            <a:avLst/>
          </a:prstGeom>
          <a:noFill/>
          <a:ln>
            <a:noFill/>
          </a:ln>
          <a:extLst>
            <a:ext uri="{53640926-AAD7-44D8-BBD7-CCE9431645EC}">
              <a14:shadowObscured xmlns:a14="http://schemas.microsoft.com/office/drawing/2010/main"/>
            </a:ext>
          </a:extLst>
        </p:spPr>
      </p:pic>
      <p:pic>
        <p:nvPicPr>
          <p:cNvPr id="9" name="圖片 8">
            <a:extLst>
              <a:ext uri="{FF2B5EF4-FFF2-40B4-BE49-F238E27FC236}">
                <a16:creationId xmlns:a16="http://schemas.microsoft.com/office/drawing/2014/main" id="{C89162A9-C3E5-4ED9-99F0-B9C3665EF14C}"/>
              </a:ext>
            </a:extLst>
          </p:cNvPr>
          <p:cNvPicPr/>
          <p:nvPr/>
        </p:nvPicPr>
        <p:blipFill rotWithShape="1">
          <a:blip r:embed="rId5" cstate="print">
            <a:extLst>
              <a:ext uri="{28A0092B-C50C-407E-A947-70E740481C1C}">
                <a14:useLocalDpi xmlns:a14="http://schemas.microsoft.com/office/drawing/2010/main" val="0"/>
              </a:ext>
            </a:extLst>
          </a:blip>
          <a:srcRect l="24857" t="25101" r="25314" b="22470"/>
          <a:stretch/>
        </p:blipFill>
        <p:spPr bwMode="auto">
          <a:xfrm>
            <a:off x="7990722" y="3903564"/>
            <a:ext cx="3021454" cy="1866344"/>
          </a:xfrm>
          <a:prstGeom prst="rect">
            <a:avLst/>
          </a:prstGeom>
          <a:noFill/>
          <a:ln>
            <a:noFill/>
          </a:ln>
          <a:extLst>
            <a:ext uri="{53640926-AAD7-44D8-BBD7-CCE9431645EC}">
              <a14:shadowObscured xmlns:a14="http://schemas.microsoft.com/office/drawing/2010/main"/>
            </a:ext>
          </a:extLst>
        </p:spPr>
      </p:pic>
      <p:sp>
        <p:nvSpPr>
          <p:cNvPr id="10" name="矩形 9">
            <a:extLst>
              <a:ext uri="{FF2B5EF4-FFF2-40B4-BE49-F238E27FC236}">
                <a16:creationId xmlns:a16="http://schemas.microsoft.com/office/drawing/2014/main" id="{E32FC52A-39EE-41F1-91FE-14F46645B828}"/>
              </a:ext>
            </a:extLst>
          </p:cNvPr>
          <p:cNvSpPr/>
          <p:nvPr/>
        </p:nvSpPr>
        <p:spPr>
          <a:xfrm>
            <a:off x="5368878" y="5869684"/>
            <a:ext cx="1454244"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(b)</a:t>
            </a:r>
            <a:r>
              <a:rPr lang="zh-TW" altLang="zh-TW" dirty="0">
                <a:latin typeface="標楷體" panose="03000509000000000000" pitchFamily="65" charset="-120"/>
                <a:ea typeface="標楷體" panose="03000509000000000000" pitchFamily="65" charset="-120"/>
              </a:rPr>
              <a:t>攻擊</a:t>
            </a:r>
            <a:r>
              <a:rPr lang="zh-TW" altLang="en-US" dirty="0">
                <a:latin typeface="標楷體" panose="03000509000000000000" pitchFamily="65" charset="-120"/>
                <a:ea typeface="標楷體" panose="03000509000000000000" pitchFamily="65" charset="-120"/>
              </a:rPr>
              <a:t>成功</a:t>
            </a:r>
          </a:p>
        </p:txBody>
      </p:sp>
      <p:sp>
        <p:nvSpPr>
          <p:cNvPr id="14" name="矩形 13">
            <a:extLst>
              <a:ext uri="{FF2B5EF4-FFF2-40B4-BE49-F238E27FC236}">
                <a16:creationId xmlns:a16="http://schemas.microsoft.com/office/drawing/2014/main" id="{65991674-9785-4F65-90FD-BD8F316D2295}"/>
              </a:ext>
            </a:extLst>
          </p:cNvPr>
          <p:cNvSpPr/>
          <p:nvPr/>
        </p:nvSpPr>
        <p:spPr>
          <a:xfrm>
            <a:off x="1628173" y="5866469"/>
            <a:ext cx="2608406"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(a)</a:t>
            </a:r>
            <a:r>
              <a:rPr lang="zh-TW" altLang="zh-TW" dirty="0">
                <a:latin typeface="標楷體" panose="03000509000000000000" pitchFamily="65" charset="-120"/>
                <a:ea typeface="標楷體" panose="03000509000000000000" pitchFamily="65" charset="-120"/>
              </a:rPr>
              <a:t>攻擊</a:t>
            </a:r>
            <a:r>
              <a:rPr lang="zh-TW" altLang="en-US" dirty="0">
                <a:latin typeface="標楷體" panose="03000509000000000000" pitchFamily="65" charset="-120"/>
                <a:ea typeface="標楷體" panose="03000509000000000000" pitchFamily="65" charset="-120"/>
              </a:rPr>
              <a:t>失敗</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 距離太遠</a:t>
            </a:r>
          </a:p>
        </p:txBody>
      </p:sp>
      <p:sp>
        <p:nvSpPr>
          <p:cNvPr id="15" name="矩形 14">
            <a:extLst>
              <a:ext uri="{FF2B5EF4-FFF2-40B4-BE49-F238E27FC236}">
                <a16:creationId xmlns:a16="http://schemas.microsoft.com/office/drawing/2014/main" id="{62C01E24-29D3-40AC-A431-AF69E96A18F8}"/>
              </a:ext>
            </a:extLst>
          </p:cNvPr>
          <p:cNvSpPr/>
          <p:nvPr/>
        </p:nvSpPr>
        <p:spPr>
          <a:xfrm>
            <a:off x="8139537" y="5866469"/>
            <a:ext cx="2723823"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(c) </a:t>
            </a:r>
            <a:r>
              <a:rPr lang="zh-TW" altLang="zh-TW" dirty="0">
                <a:latin typeface="標楷體" panose="03000509000000000000" pitchFamily="65" charset="-120"/>
                <a:ea typeface="標楷體" panose="03000509000000000000" pitchFamily="65" charset="-120"/>
              </a:rPr>
              <a:t>攻擊</a:t>
            </a:r>
            <a:r>
              <a:rPr lang="zh-TW" altLang="en-US" dirty="0">
                <a:latin typeface="標楷體" panose="03000509000000000000" pitchFamily="65" charset="-120"/>
                <a:ea typeface="標楷體" panose="03000509000000000000" pitchFamily="65" charset="-120"/>
              </a:rPr>
              <a:t>失敗</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角度太斜</a:t>
            </a:r>
          </a:p>
        </p:txBody>
      </p:sp>
    </p:spTree>
    <p:extLst>
      <p:ext uri="{BB962C8B-B14F-4D97-AF65-F5344CB8AC3E}">
        <p14:creationId xmlns:p14="http://schemas.microsoft.com/office/powerpoint/2010/main" val="39029734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3C199E-47D4-49A5-9FB8-491B8067F377}"/>
              </a:ext>
            </a:extLst>
          </p:cNvPr>
          <p:cNvSpPr>
            <a:spLocks noGrp="1"/>
          </p:cNvSpPr>
          <p:nvPr>
            <p:ph type="title"/>
          </p:nvPr>
        </p:nvSpPr>
        <p:spPr/>
        <p:txBody>
          <a:bodyPr/>
          <a:lstStyle/>
          <a:p>
            <a:r>
              <a:rPr lang="zh-TW" altLang="en-US" dirty="0"/>
              <a:t>陰天</a:t>
            </a:r>
          </a:p>
        </p:txBody>
      </p:sp>
      <p:sp>
        <p:nvSpPr>
          <p:cNvPr id="3" name="內容版面配置區 2">
            <a:extLst>
              <a:ext uri="{FF2B5EF4-FFF2-40B4-BE49-F238E27FC236}">
                <a16:creationId xmlns:a16="http://schemas.microsoft.com/office/drawing/2014/main" id="{9A94973C-AF3E-4204-AFDC-B0ED168C5DB1}"/>
              </a:ext>
            </a:extLst>
          </p:cNvPr>
          <p:cNvSpPr>
            <a:spLocks noGrp="1"/>
          </p:cNvSpPr>
          <p:nvPr>
            <p:ph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C6515E0E-CE6D-4D28-B8DF-6DC2C2ADC35D}"/>
              </a:ext>
            </a:extLst>
          </p:cNvPr>
          <p:cNvSpPr>
            <a:spLocks noGrp="1"/>
          </p:cNvSpPr>
          <p:nvPr>
            <p:ph type="sldNum" sz="quarter" idx="12"/>
          </p:nvPr>
        </p:nvSpPr>
        <p:spPr/>
        <p:txBody>
          <a:bodyPr/>
          <a:lstStyle/>
          <a:p>
            <a:fld id="{B6F15528-21DE-4FAA-801E-634DDDAF4B2B}" type="slidenum">
              <a:rPr lang="en-US" smtClean="0"/>
              <a:pPr/>
              <a:t>55</a:t>
            </a:fld>
            <a:endParaRPr lang="en-US"/>
          </a:p>
        </p:txBody>
      </p:sp>
      <p:pic>
        <p:nvPicPr>
          <p:cNvPr id="7" name="圖片 6">
            <a:extLst>
              <a:ext uri="{FF2B5EF4-FFF2-40B4-BE49-F238E27FC236}">
                <a16:creationId xmlns:a16="http://schemas.microsoft.com/office/drawing/2014/main" id="{2BEEF5FD-50E9-4034-925F-FB4CC281DC0F}"/>
              </a:ext>
            </a:extLst>
          </p:cNvPr>
          <p:cNvPicPr/>
          <p:nvPr/>
        </p:nvPicPr>
        <p:blipFill rotWithShape="1">
          <a:blip r:embed="rId3" cstate="print">
            <a:extLst>
              <a:ext uri="{28A0092B-C50C-407E-A947-70E740481C1C}">
                <a14:useLocalDpi xmlns:a14="http://schemas.microsoft.com/office/drawing/2010/main" val="0"/>
              </a:ext>
            </a:extLst>
          </a:blip>
          <a:srcRect l="25085" t="23684" r="25315" b="22672"/>
          <a:stretch/>
        </p:blipFill>
        <p:spPr bwMode="auto">
          <a:xfrm>
            <a:off x="7444754" y="1429739"/>
            <a:ext cx="3021454" cy="1866344"/>
          </a:xfrm>
          <a:prstGeom prst="rect">
            <a:avLst/>
          </a:prstGeom>
          <a:noFill/>
          <a:ln>
            <a:noFill/>
          </a:ln>
          <a:extLst>
            <a:ext uri="{53640926-AAD7-44D8-BBD7-CCE9431645EC}">
              <a14:shadowObscured xmlns:a14="http://schemas.microsoft.com/office/drawing/2010/main"/>
            </a:ext>
          </a:extLst>
        </p:spPr>
      </p:pic>
      <p:pic>
        <p:nvPicPr>
          <p:cNvPr id="8" name="圖片 7">
            <a:extLst>
              <a:ext uri="{FF2B5EF4-FFF2-40B4-BE49-F238E27FC236}">
                <a16:creationId xmlns:a16="http://schemas.microsoft.com/office/drawing/2014/main" id="{ED0527B4-D666-4DED-BBB6-74C005320C26}"/>
              </a:ext>
            </a:extLst>
          </p:cNvPr>
          <p:cNvPicPr/>
          <p:nvPr/>
        </p:nvPicPr>
        <p:blipFill rotWithShape="1">
          <a:blip r:embed="rId4" cstate="print">
            <a:extLst>
              <a:ext uri="{28A0092B-C50C-407E-A947-70E740481C1C}">
                <a14:useLocalDpi xmlns:a14="http://schemas.microsoft.com/office/drawing/2010/main" val="0"/>
              </a:ext>
            </a:extLst>
          </a:blip>
          <a:srcRect l="25086" t="25101" r="24971" b="23077"/>
          <a:stretch/>
        </p:blipFill>
        <p:spPr bwMode="auto">
          <a:xfrm>
            <a:off x="7444754" y="3842702"/>
            <a:ext cx="3092189" cy="1866344"/>
          </a:xfrm>
          <a:prstGeom prst="rect">
            <a:avLst/>
          </a:prstGeom>
          <a:noFill/>
          <a:ln>
            <a:noFill/>
          </a:ln>
          <a:extLst>
            <a:ext uri="{53640926-AAD7-44D8-BBD7-CCE9431645EC}">
              <a14:shadowObscured xmlns:a14="http://schemas.microsoft.com/office/drawing/2010/main"/>
            </a:ext>
          </a:extLst>
        </p:spPr>
      </p:pic>
      <p:sp>
        <p:nvSpPr>
          <p:cNvPr id="9" name="矩形 8">
            <a:extLst>
              <a:ext uri="{FF2B5EF4-FFF2-40B4-BE49-F238E27FC236}">
                <a16:creationId xmlns:a16="http://schemas.microsoft.com/office/drawing/2014/main" id="{9034F5FB-C1A5-447F-A1A4-097D5C3C95A4}"/>
              </a:ext>
            </a:extLst>
          </p:cNvPr>
          <p:cNvSpPr/>
          <p:nvPr/>
        </p:nvSpPr>
        <p:spPr>
          <a:xfrm>
            <a:off x="8142814" y="5808822"/>
            <a:ext cx="1454244"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(b)</a:t>
            </a:r>
            <a:r>
              <a:rPr lang="zh-TW" altLang="zh-TW" dirty="0">
                <a:latin typeface="標楷體" panose="03000509000000000000" pitchFamily="65" charset="-120"/>
                <a:ea typeface="標楷體" panose="03000509000000000000" pitchFamily="65" charset="-120"/>
              </a:rPr>
              <a:t>攻擊</a:t>
            </a:r>
            <a:r>
              <a:rPr lang="zh-TW" altLang="en-US" dirty="0">
                <a:latin typeface="標楷體" panose="03000509000000000000" pitchFamily="65" charset="-120"/>
                <a:ea typeface="標楷體" panose="03000509000000000000" pitchFamily="65" charset="-120"/>
              </a:rPr>
              <a:t>成功</a:t>
            </a:r>
          </a:p>
        </p:txBody>
      </p:sp>
      <p:sp>
        <p:nvSpPr>
          <p:cNvPr id="10" name="矩形 9">
            <a:extLst>
              <a:ext uri="{FF2B5EF4-FFF2-40B4-BE49-F238E27FC236}">
                <a16:creationId xmlns:a16="http://schemas.microsoft.com/office/drawing/2014/main" id="{A2D0946D-D3BA-4505-8B19-B25B26BDF49A}"/>
              </a:ext>
            </a:extLst>
          </p:cNvPr>
          <p:cNvSpPr/>
          <p:nvPr/>
        </p:nvSpPr>
        <p:spPr>
          <a:xfrm>
            <a:off x="7651278" y="3373594"/>
            <a:ext cx="2608406"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(a)</a:t>
            </a:r>
            <a:r>
              <a:rPr lang="zh-TW" altLang="zh-TW" dirty="0">
                <a:latin typeface="標楷體" panose="03000509000000000000" pitchFamily="65" charset="-120"/>
                <a:ea typeface="標楷體" panose="03000509000000000000" pitchFamily="65" charset="-120"/>
              </a:rPr>
              <a:t>攻擊</a:t>
            </a:r>
            <a:r>
              <a:rPr lang="zh-TW" altLang="en-US" dirty="0">
                <a:latin typeface="標楷體" panose="03000509000000000000" pitchFamily="65" charset="-120"/>
                <a:ea typeface="標楷體" panose="03000509000000000000" pitchFamily="65" charset="-120"/>
              </a:rPr>
              <a:t>失敗</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 距離太遠</a:t>
            </a:r>
          </a:p>
        </p:txBody>
      </p:sp>
      <p:pic>
        <p:nvPicPr>
          <p:cNvPr id="5" name="圖片 4">
            <a:extLst>
              <a:ext uri="{FF2B5EF4-FFF2-40B4-BE49-F238E27FC236}">
                <a16:creationId xmlns:a16="http://schemas.microsoft.com/office/drawing/2014/main" id="{A0710B96-A5B4-0AC4-E2A0-7876A5213908}"/>
              </a:ext>
            </a:extLst>
          </p:cNvPr>
          <p:cNvPicPr>
            <a:picLocks noChangeAspect="1"/>
          </p:cNvPicPr>
          <p:nvPr/>
        </p:nvPicPr>
        <p:blipFill>
          <a:blip r:embed="rId5"/>
          <a:stretch>
            <a:fillRect/>
          </a:stretch>
        </p:blipFill>
        <p:spPr>
          <a:xfrm>
            <a:off x="1346838" y="2407602"/>
            <a:ext cx="4775200" cy="2870200"/>
          </a:xfrm>
          <a:prstGeom prst="rect">
            <a:avLst/>
          </a:prstGeom>
        </p:spPr>
      </p:pic>
    </p:spTree>
    <p:extLst>
      <p:ext uri="{BB962C8B-B14F-4D97-AF65-F5344CB8AC3E}">
        <p14:creationId xmlns:p14="http://schemas.microsoft.com/office/powerpoint/2010/main" val="1040910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en-US" dirty="0"/>
              <a:t>陰天下雨</a:t>
            </a:r>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56</a:t>
            </a:fld>
            <a:endParaRPr lang="en-US"/>
          </a:p>
        </p:txBody>
      </p:sp>
      <p:graphicFrame>
        <p:nvGraphicFramePr>
          <p:cNvPr id="13" name="表格 12">
            <a:extLst>
              <a:ext uri="{FF2B5EF4-FFF2-40B4-BE49-F238E27FC236}">
                <a16:creationId xmlns:a16="http://schemas.microsoft.com/office/drawing/2014/main" id="{1740ED6E-C82D-44F9-982D-3BBB18C03997}"/>
              </a:ext>
            </a:extLst>
          </p:cNvPr>
          <p:cNvGraphicFramePr>
            <a:graphicFrameLocks noGrp="1"/>
          </p:cNvGraphicFramePr>
          <p:nvPr>
            <p:extLst>
              <p:ext uri="{D42A27DB-BD31-4B8C-83A1-F6EECF244321}">
                <p14:modId xmlns:p14="http://schemas.microsoft.com/office/powerpoint/2010/main" val="1712108873"/>
              </p:ext>
            </p:extLst>
          </p:nvPr>
        </p:nvGraphicFramePr>
        <p:xfrm>
          <a:off x="1341749" y="1859144"/>
          <a:ext cx="8818251" cy="1483360"/>
        </p:xfrm>
        <a:graphic>
          <a:graphicData uri="http://schemas.openxmlformats.org/drawingml/2006/table">
            <a:tbl>
              <a:tblPr firstRow="1" bandRow="1">
                <a:tableStyleId>{5C22544A-7EE6-4342-B048-85BDC9FD1C3A}</a:tableStyleId>
              </a:tblPr>
              <a:tblGrid>
                <a:gridCol w="2939417">
                  <a:extLst>
                    <a:ext uri="{9D8B030D-6E8A-4147-A177-3AD203B41FA5}">
                      <a16:colId xmlns:a16="http://schemas.microsoft.com/office/drawing/2014/main" val="4041363872"/>
                    </a:ext>
                  </a:extLst>
                </a:gridCol>
                <a:gridCol w="2939417">
                  <a:extLst>
                    <a:ext uri="{9D8B030D-6E8A-4147-A177-3AD203B41FA5}">
                      <a16:colId xmlns:a16="http://schemas.microsoft.com/office/drawing/2014/main" val="1568123892"/>
                    </a:ext>
                  </a:extLst>
                </a:gridCol>
                <a:gridCol w="2939417">
                  <a:extLst>
                    <a:ext uri="{9D8B030D-6E8A-4147-A177-3AD203B41FA5}">
                      <a16:colId xmlns:a16="http://schemas.microsoft.com/office/drawing/2014/main" val="71102819"/>
                    </a:ext>
                  </a:extLst>
                </a:gridCol>
              </a:tblGrid>
              <a:tr h="370840">
                <a:tc>
                  <a:txBody>
                    <a:bodyPr/>
                    <a:lstStyle/>
                    <a:p>
                      <a:pPr algn="ctr"/>
                      <a:endParaRPr lang="zh-TW" altLang="en-US" dirty="0"/>
                    </a:p>
                  </a:txBody>
                  <a:tcPr/>
                </a:tc>
                <a:tc>
                  <a:txBody>
                    <a:bodyPr/>
                    <a:lstStyle/>
                    <a:p>
                      <a:pPr algn="ctr"/>
                      <a:r>
                        <a:rPr lang="en-US" altLang="zh-TW" sz="1800" b="1" kern="1200" dirty="0">
                          <a:solidFill>
                            <a:schemeClr val="lt1"/>
                          </a:solidFill>
                          <a:effectLst/>
                          <a:latin typeface="+mn-lt"/>
                          <a:ea typeface="+mn-ea"/>
                          <a:cs typeface="+mn-cs"/>
                        </a:rPr>
                        <a:t>Clean Model</a:t>
                      </a:r>
                      <a:endParaRPr lang="zh-TW" altLang="en-US" dirty="0"/>
                    </a:p>
                  </a:txBody>
                  <a:tcPr/>
                </a:tc>
                <a:tc>
                  <a:txBody>
                    <a:bodyPr/>
                    <a:lstStyle/>
                    <a:p>
                      <a:pPr algn="ctr"/>
                      <a:r>
                        <a:rPr lang="en-US" altLang="zh-TW" sz="1800" b="1" kern="1200" dirty="0">
                          <a:solidFill>
                            <a:schemeClr val="lt1"/>
                          </a:solidFill>
                          <a:effectLst/>
                          <a:latin typeface="+mn-lt"/>
                          <a:ea typeface="+mn-ea"/>
                          <a:cs typeface="+mn-cs"/>
                        </a:rPr>
                        <a:t>Poisoned Model</a:t>
                      </a:r>
                      <a:endParaRPr lang="zh-TW" altLang="en-US" dirty="0"/>
                    </a:p>
                  </a:txBody>
                  <a:tcPr/>
                </a:tc>
                <a:extLst>
                  <a:ext uri="{0D108BD9-81ED-4DB2-BD59-A6C34878D82A}">
                    <a16:rowId xmlns:a16="http://schemas.microsoft.com/office/drawing/2014/main" val="2523083613"/>
                  </a:ext>
                </a:extLst>
              </a:tr>
              <a:tr h="370840">
                <a:tc>
                  <a:txBody>
                    <a:bodyPr/>
                    <a:lstStyle/>
                    <a:p>
                      <a:pPr algn="ctr"/>
                      <a:endParaRPr lang="zh-TW" altLang="en-US" dirty="0"/>
                    </a:p>
                  </a:txBody>
                  <a:tcPr/>
                </a:tc>
                <a:tc>
                  <a:txBody>
                    <a:bodyPr/>
                    <a:lstStyle/>
                    <a:p>
                      <a:pPr algn="ctr"/>
                      <a:r>
                        <a:rPr lang="en-US" altLang="zh-TW" sz="1800" kern="1200" dirty="0">
                          <a:solidFill>
                            <a:schemeClr val="dk1"/>
                          </a:solidFill>
                          <a:effectLst/>
                          <a:latin typeface="+mn-lt"/>
                          <a:ea typeface="+mn-ea"/>
                          <a:cs typeface="+mn-cs"/>
                        </a:rPr>
                        <a:t>Classification Accuracy(%)</a:t>
                      </a:r>
                      <a:endParaRPr lang="zh-TW" altLang="en-US" dirty="0"/>
                    </a:p>
                  </a:txBody>
                  <a:tcPr/>
                </a:tc>
                <a:tc>
                  <a:txBody>
                    <a:bodyPr/>
                    <a:lstStyle/>
                    <a:p>
                      <a:pPr algn="ctr"/>
                      <a:r>
                        <a:rPr lang="en-US" altLang="zh-TW" sz="1800" kern="1200" dirty="0">
                          <a:solidFill>
                            <a:schemeClr val="dk1"/>
                          </a:solidFill>
                          <a:effectLst/>
                          <a:latin typeface="+mn-lt"/>
                          <a:ea typeface="+mn-ea"/>
                          <a:cs typeface="+mn-cs"/>
                        </a:rPr>
                        <a:t>Attack Success Rate(%)</a:t>
                      </a:r>
                      <a:endParaRPr lang="zh-TW" altLang="en-US" dirty="0"/>
                    </a:p>
                  </a:txBody>
                  <a:tcPr/>
                </a:tc>
                <a:extLst>
                  <a:ext uri="{0D108BD9-81ED-4DB2-BD59-A6C34878D82A}">
                    <a16:rowId xmlns:a16="http://schemas.microsoft.com/office/drawing/2014/main" val="3355821047"/>
                  </a:ext>
                </a:extLst>
              </a:tr>
              <a:tr h="370840">
                <a:tc>
                  <a:txBody>
                    <a:bodyPr/>
                    <a:lstStyle/>
                    <a:p>
                      <a:pPr algn="ctr"/>
                      <a:r>
                        <a:rPr lang="zh-TW" altLang="en-US" dirty="0"/>
                        <a:t>正面</a:t>
                      </a:r>
                    </a:p>
                  </a:txBody>
                  <a:tcPr/>
                </a:tc>
                <a:tc>
                  <a:txBody>
                    <a:bodyPr/>
                    <a:lstStyle/>
                    <a:p>
                      <a:pPr algn="ctr"/>
                      <a:r>
                        <a:rPr lang="en-US" altLang="zh-TW" dirty="0"/>
                        <a:t>88</a:t>
                      </a:r>
                      <a:endParaRPr lang="zh-TW" altLang="en-US" dirty="0"/>
                    </a:p>
                  </a:txBody>
                  <a:tcPr/>
                </a:tc>
                <a:tc>
                  <a:txBody>
                    <a:bodyPr/>
                    <a:lstStyle/>
                    <a:p>
                      <a:pPr algn="ctr"/>
                      <a:r>
                        <a:rPr lang="en-US" altLang="zh-TW" dirty="0"/>
                        <a:t>58</a:t>
                      </a:r>
                      <a:endParaRPr lang="zh-TW" altLang="en-US" dirty="0"/>
                    </a:p>
                  </a:txBody>
                  <a:tcPr/>
                </a:tc>
                <a:extLst>
                  <a:ext uri="{0D108BD9-81ED-4DB2-BD59-A6C34878D82A}">
                    <a16:rowId xmlns:a16="http://schemas.microsoft.com/office/drawing/2014/main" val="3874732178"/>
                  </a:ext>
                </a:extLst>
              </a:tr>
              <a:tr h="370840">
                <a:tc>
                  <a:txBody>
                    <a:bodyPr/>
                    <a:lstStyle/>
                    <a:p>
                      <a:pPr algn="ctr"/>
                      <a:r>
                        <a:rPr lang="en-US" altLang="zh-TW" dirty="0"/>
                        <a:t>45</a:t>
                      </a:r>
                      <a:r>
                        <a:rPr lang="zh-TW" altLang="en-US" dirty="0"/>
                        <a:t>度</a:t>
                      </a:r>
                    </a:p>
                  </a:txBody>
                  <a:tcPr/>
                </a:tc>
                <a:tc>
                  <a:txBody>
                    <a:bodyPr/>
                    <a:lstStyle/>
                    <a:p>
                      <a:pPr algn="ctr"/>
                      <a:r>
                        <a:rPr lang="en-US" altLang="zh-TW" dirty="0"/>
                        <a:t>94</a:t>
                      </a:r>
                      <a:endParaRPr lang="zh-TW" altLang="en-US" dirty="0"/>
                    </a:p>
                  </a:txBody>
                  <a:tcPr/>
                </a:tc>
                <a:tc>
                  <a:txBody>
                    <a:bodyPr/>
                    <a:lstStyle/>
                    <a:p>
                      <a:pPr algn="ctr"/>
                      <a:r>
                        <a:rPr lang="en-US" altLang="zh-TW" dirty="0"/>
                        <a:t>58</a:t>
                      </a:r>
                      <a:endParaRPr lang="zh-TW" altLang="en-US" dirty="0"/>
                    </a:p>
                  </a:txBody>
                  <a:tcPr/>
                </a:tc>
                <a:extLst>
                  <a:ext uri="{0D108BD9-81ED-4DB2-BD59-A6C34878D82A}">
                    <a16:rowId xmlns:a16="http://schemas.microsoft.com/office/drawing/2014/main" val="393843199"/>
                  </a:ext>
                </a:extLst>
              </a:tr>
            </a:tbl>
          </a:graphicData>
        </a:graphic>
      </p:graphicFrame>
      <p:pic>
        <p:nvPicPr>
          <p:cNvPr id="10" name="圖片 9">
            <a:extLst>
              <a:ext uri="{FF2B5EF4-FFF2-40B4-BE49-F238E27FC236}">
                <a16:creationId xmlns:a16="http://schemas.microsoft.com/office/drawing/2014/main" id="{A06F3B9D-EA53-4B0D-8DB5-75E62F2C8350}"/>
              </a:ext>
            </a:extLst>
          </p:cNvPr>
          <p:cNvPicPr/>
          <p:nvPr/>
        </p:nvPicPr>
        <p:blipFill rotWithShape="1">
          <a:blip r:embed="rId3" cstate="print">
            <a:extLst>
              <a:ext uri="{28A0092B-C50C-407E-A947-70E740481C1C}">
                <a14:useLocalDpi xmlns:a14="http://schemas.microsoft.com/office/drawing/2010/main" val="0"/>
              </a:ext>
            </a:extLst>
          </a:blip>
          <a:srcRect l="25040" t="24484" r="25220" b="22906"/>
          <a:stretch/>
        </p:blipFill>
        <p:spPr bwMode="auto">
          <a:xfrm>
            <a:off x="2089316" y="3770722"/>
            <a:ext cx="3217975" cy="2066869"/>
          </a:xfrm>
          <a:prstGeom prst="rect">
            <a:avLst/>
          </a:prstGeom>
          <a:noFill/>
          <a:ln>
            <a:noFill/>
          </a:ln>
          <a:extLst>
            <a:ext uri="{53640926-AAD7-44D8-BBD7-CCE9431645EC}">
              <a14:shadowObscured xmlns:a14="http://schemas.microsoft.com/office/drawing/2010/main"/>
            </a:ext>
          </a:extLst>
        </p:spPr>
      </p:pic>
      <p:pic>
        <p:nvPicPr>
          <p:cNvPr id="11" name="圖片 10">
            <a:extLst>
              <a:ext uri="{FF2B5EF4-FFF2-40B4-BE49-F238E27FC236}">
                <a16:creationId xmlns:a16="http://schemas.microsoft.com/office/drawing/2014/main" id="{433D6D75-4396-456E-90AD-9E7428401FCF}"/>
              </a:ext>
            </a:extLst>
          </p:cNvPr>
          <p:cNvPicPr/>
          <p:nvPr/>
        </p:nvPicPr>
        <p:blipFill rotWithShape="1">
          <a:blip r:embed="rId4" cstate="print">
            <a:extLst>
              <a:ext uri="{28A0092B-C50C-407E-A947-70E740481C1C}">
                <a14:useLocalDpi xmlns:a14="http://schemas.microsoft.com/office/drawing/2010/main" val="0"/>
              </a:ext>
            </a:extLst>
          </a:blip>
          <a:srcRect l="25168" t="25195" r="25045" b="22346"/>
          <a:stretch/>
        </p:blipFill>
        <p:spPr bwMode="auto">
          <a:xfrm>
            <a:off x="6199402" y="3809130"/>
            <a:ext cx="3520705" cy="2028461"/>
          </a:xfrm>
          <a:prstGeom prst="rect">
            <a:avLst/>
          </a:prstGeom>
          <a:noFill/>
          <a:ln>
            <a:noFill/>
          </a:ln>
          <a:extLst>
            <a:ext uri="{53640926-AAD7-44D8-BBD7-CCE9431645EC}">
              <a14:shadowObscured xmlns:a14="http://schemas.microsoft.com/office/drawing/2010/main"/>
            </a:ext>
          </a:extLst>
        </p:spPr>
      </p:pic>
      <p:sp>
        <p:nvSpPr>
          <p:cNvPr id="12" name="矩形 11">
            <a:extLst>
              <a:ext uri="{FF2B5EF4-FFF2-40B4-BE49-F238E27FC236}">
                <a16:creationId xmlns:a16="http://schemas.microsoft.com/office/drawing/2014/main" id="{CD03DF6F-E313-4C1A-BA3E-2278DE1B765C}"/>
              </a:ext>
            </a:extLst>
          </p:cNvPr>
          <p:cNvSpPr/>
          <p:nvPr/>
        </p:nvSpPr>
        <p:spPr>
          <a:xfrm>
            <a:off x="7232632" y="5955268"/>
            <a:ext cx="1454244"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(b)</a:t>
            </a:r>
            <a:r>
              <a:rPr lang="zh-TW" altLang="zh-TW" dirty="0">
                <a:latin typeface="標楷體" panose="03000509000000000000" pitchFamily="65" charset="-120"/>
                <a:ea typeface="標楷體" panose="03000509000000000000" pitchFamily="65" charset="-120"/>
              </a:rPr>
              <a:t>攻擊</a:t>
            </a:r>
            <a:r>
              <a:rPr lang="zh-TW" altLang="en-US" dirty="0">
                <a:latin typeface="標楷體" panose="03000509000000000000" pitchFamily="65" charset="-120"/>
                <a:ea typeface="標楷體" panose="03000509000000000000" pitchFamily="65" charset="-120"/>
              </a:rPr>
              <a:t>成功</a:t>
            </a:r>
          </a:p>
        </p:txBody>
      </p:sp>
      <p:sp>
        <p:nvSpPr>
          <p:cNvPr id="14" name="矩形 13">
            <a:extLst>
              <a:ext uri="{FF2B5EF4-FFF2-40B4-BE49-F238E27FC236}">
                <a16:creationId xmlns:a16="http://schemas.microsoft.com/office/drawing/2014/main" id="{7620D72F-4006-4E7B-8B6A-CBFD01DC83C7}"/>
              </a:ext>
            </a:extLst>
          </p:cNvPr>
          <p:cNvSpPr/>
          <p:nvPr/>
        </p:nvSpPr>
        <p:spPr>
          <a:xfrm>
            <a:off x="2394100" y="5955268"/>
            <a:ext cx="2608406"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(a)</a:t>
            </a:r>
            <a:r>
              <a:rPr lang="zh-TW" altLang="zh-TW" dirty="0">
                <a:latin typeface="標楷體" panose="03000509000000000000" pitchFamily="65" charset="-120"/>
                <a:ea typeface="標楷體" panose="03000509000000000000" pitchFamily="65" charset="-120"/>
              </a:rPr>
              <a:t>攻擊</a:t>
            </a:r>
            <a:r>
              <a:rPr lang="zh-TW" altLang="en-US" dirty="0">
                <a:latin typeface="標楷體" panose="03000509000000000000" pitchFamily="65" charset="-120"/>
                <a:ea typeface="標楷體" panose="03000509000000000000" pitchFamily="65" charset="-120"/>
              </a:rPr>
              <a:t>失敗</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 距離太遠</a:t>
            </a:r>
          </a:p>
        </p:txBody>
      </p:sp>
    </p:spTree>
    <p:extLst>
      <p:ext uri="{BB962C8B-B14F-4D97-AF65-F5344CB8AC3E}">
        <p14:creationId xmlns:p14="http://schemas.microsoft.com/office/powerpoint/2010/main" val="31025595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en-US" dirty="0"/>
              <a:t>陰天下雨</a:t>
            </a:r>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57</a:t>
            </a:fld>
            <a:endParaRPr lang="en-US"/>
          </a:p>
        </p:txBody>
      </p:sp>
      <p:graphicFrame>
        <p:nvGraphicFramePr>
          <p:cNvPr id="13" name="表格 12">
            <a:extLst>
              <a:ext uri="{FF2B5EF4-FFF2-40B4-BE49-F238E27FC236}">
                <a16:creationId xmlns:a16="http://schemas.microsoft.com/office/drawing/2014/main" id="{1740ED6E-C82D-44F9-982D-3BBB18C03997}"/>
              </a:ext>
            </a:extLst>
          </p:cNvPr>
          <p:cNvGraphicFramePr>
            <a:graphicFrameLocks noGrp="1"/>
          </p:cNvGraphicFramePr>
          <p:nvPr>
            <p:extLst>
              <p:ext uri="{D42A27DB-BD31-4B8C-83A1-F6EECF244321}">
                <p14:modId xmlns:p14="http://schemas.microsoft.com/office/powerpoint/2010/main" val="3766270521"/>
              </p:ext>
            </p:extLst>
          </p:nvPr>
        </p:nvGraphicFramePr>
        <p:xfrm>
          <a:off x="1341749" y="1859144"/>
          <a:ext cx="8818251" cy="1483360"/>
        </p:xfrm>
        <a:graphic>
          <a:graphicData uri="http://schemas.openxmlformats.org/drawingml/2006/table">
            <a:tbl>
              <a:tblPr firstRow="1" bandRow="1">
                <a:tableStyleId>{5C22544A-7EE6-4342-B048-85BDC9FD1C3A}</a:tableStyleId>
              </a:tblPr>
              <a:tblGrid>
                <a:gridCol w="2939417">
                  <a:extLst>
                    <a:ext uri="{9D8B030D-6E8A-4147-A177-3AD203B41FA5}">
                      <a16:colId xmlns:a16="http://schemas.microsoft.com/office/drawing/2014/main" val="4041363872"/>
                    </a:ext>
                  </a:extLst>
                </a:gridCol>
                <a:gridCol w="2939417">
                  <a:extLst>
                    <a:ext uri="{9D8B030D-6E8A-4147-A177-3AD203B41FA5}">
                      <a16:colId xmlns:a16="http://schemas.microsoft.com/office/drawing/2014/main" val="1568123892"/>
                    </a:ext>
                  </a:extLst>
                </a:gridCol>
                <a:gridCol w="2939417">
                  <a:extLst>
                    <a:ext uri="{9D8B030D-6E8A-4147-A177-3AD203B41FA5}">
                      <a16:colId xmlns:a16="http://schemas.microsoft.com/office/drawing/2014/main" val="71102819"/>
                    </a:ext>
                  </a:extLst>
                </a:gridCol>
              </a:tblGrid>
              <a:tr h="370840">
                <a:tc>
                  <a:txBody>
                    <a:bodyPr/>
                    <a:lstStyle/>
                    <a:p>
                      <a:pPr algn="ctr"/>
                      <a:endParaRPr lang="zh-TW" altLang="en-US" dirty="0"/>
                    </a:p>
                  </a:txBody>
                  <a:tcPr/>
                </a:tc>
                <a:tc>
                  <a:txBody>
                    <a:bodyPr/>
                    <a:lstStyle/>
                    <a:p>
                      <a:pPr algn="ctr"/>
                      <a:r>
                        <a:rPr lang="en-US" altLang="zh-TW" sz="1800" b="1" kern="1200" dirty="0">
                          <a:solidFill>
                            <a:schemeClr val="lt1"/>
                          </a:solidFill>
                          <a:effectLst/>
                          <a:latin typeface="+mn-lt"/>
                          <a:ea typeface="+mn-ea"/>
                          <a:cs typeface="+mn-cs"/>
                        </a:rPr>
                        <a:t>Clean Model</a:t>
                      </a:r>
                      <a:endParaRPr lang="zh-TW" altLang="en-US" dirty="0"/>
                    </a:p>
                  </a:txBody>
                  <a:tcPr/>
                </a:tc>
                <a:tc>
                  <a:txBody>
                    <a:bodyPr/>
                    <a:lstStyle/>
                    <a:p>
                      <a:pPr algn="ctr"/>
                      <a:r>
                        <a:rPr lang="en-US" altLang="zh-TW" sz="1800" b="1" kern="1200" dirty="0">
                          <a:solidFill>
                            <a:schemeClr val="lt1"/>
                          </a:solidFill>
                          <a:effectLst/>
                          <a:latin typeface="+mn-lt"/>
                          <a:ea typeface="+mn-ea"/>
                          <a:cs typeface="+mn-cs"/>
                        </a:rPr>
                        <a:t>Poisoned Model</a:t>
                      </a:r>
                      <a:endParaRPr lang="zh-TW" altLang="en-US" dirty="0"/>
                    </a:p>
                  </a:txBody>
                  <a:tcPr/>
                </a:tc>
                <a:extLst>
                  <a:ext uri="{0D108BD9-81ED-4DB2-BD59-A6C34878D82A}">
                    <a16:rowId xmlns:a16="http://schemas.microsoft.com/office/drawing/2014/main" val="2523083613"/>
                  </a:ext>
                </a:extLst>
              </a:tr>
              <a:tr h="370840">
                <a:tc>
                  <a:txBody>
                    <a:bodyPr/>
                    <a:lstStyle/>
                    <a:p>
                      <a:pPr algn="ctr"/>
                      <a:endParaRPr lang="zh-TW" altLang="en-US" dirty="0"/>
                    </a:p>
                  </a:txBody>
                  <a:tcPr/>
                </a:tc>
                <a:tc>
                  <a:txBody>
                    <a:bodyPr/>
                    <a:lstStyle/>
                    <a:p>
                      <a:pPr algn="ctr"/>
                      <a:r>
                        <a:rPr lang="en-US" altLang="zh-TW" sz="1800" kern="1200" dirty="0">
                          <a:solidFill>
                            <a:schemeClr val="dk1"/>
                          </a:solidFill>
                          <a:effectLst/>
                          <a:latin typeface="+mn-lt"/>
                          <a:ea typeface="+mn-ea"/>
                          <a:cs typeface="+mn-cs"/>
                        </a:rPr>
                        <a:t>Classification Accuracy(%)</a:t>
                      </a:r>
                      <a:endParaRPr lang="zh-TW" altLang="en-US" dirty="0"/>
                    </a:p>
                  </a:txBody>
                  <a:tcPr/>
                </a:tc>
                <a:tc>
                  <a:txBody>
                    <a:bodyPr/>
                    <a:lstStyle/>
                    <a:p>
                      <a:pPr algn="ctr"/>
                      <a:r>
                        <a:rPr lang="en-US" altLang="zh-TW" sz="1800" kern="1200" dirty="0">
                          <a:solidFill>
                            <a:schemeClr val="dk1"/>
                          </a:solidFill>
                          <a:effectLst/>
                          <a:latin typeface="+mn-lt"/>
                          <a:ea typeface="+mn-ea"/>
                          <a:cs typeface="+mn-cs"/>
                        </a:rPr>
                        <a:t>Attack Success Rate(%)</a:t>
                      </a:r>
                      <a:endParaRPr lang="zh-TW" altLang="en-US" dirty="0"/>
                    </a:p>
                  </a:txBody>
                  <a:tcPr/>
                </a:tc>
                <a:extLst>
                  <a:ext uri="{0D108BD9-81ED-4DB2-BD59-A6C34878D82A}">
                    <a16:rowId xmlns:a16="http://schemas.microsoft.com/office/drawing/2014/main" val="3355821047"/>
                  </a:ext>
                </a:extLst>
              </a:tr>
              <a:tr h="370840">
                <a:tc>
                  <a:txBody>
                    <a:bodyPr/>
                    <a:lstStyle/>
                    <a:p>
                      <a:pPr algn="ctr"/>
                      <a:r>
                        <a:rPr lang="zh-TW" altLang="en-US" dirty="0"/>
                        <a:t>正面</a:t>
                      </a:r>
                    </a:p>
                  </a:txBody>
                  <a:tcPr/>
                </a:tc>
                <a:tc>
                  <a:txBody>
                    <a:bodyPr/>
                    <a:lstStyle/>
                    <a:p>
                      <a:pPr algn="ctr"/>
                      <a:r>
                        <a:rPr lang="en-US" altLang="zh-TW" dirty="0"/>
                        <a:t>88</a:t>
                      </a:r>
                      <a:endParaRPr lang="zh-TW" altLang="en-US" dirty="0"/>
                    </a:p>
                  </a:txBody>
                  <a:tcPr/>
                </a:tc>
                <a:tc>
                  <a:txBody>
                    <a:bodyPr/>
                    <a:lstStyle/>
                    <a:p>
                      <a:pPr algn="ctr"/>
                      <a:r>
                        <a:rPr lang="en-US" altLang="zh-TW" dirty="0"/>
                        <a:t>58</a:t>
                      </a:r>
                      <a:endParaRPr lang="zh-TW" altLang="en-US" dirty="0"/>
                    </a:p>
                  </a:txBody>
                  <a:tcPr/>
                </a:tc>
                <a:extLst>
                  <a:ext uri="{0D108BD9-81ED-4DB2-BD59-A6C34878D82A}">
                    <a16:rowId xmlns:a16="http://schemas.microsoft.com/office/drawing/2014/main" val="3874732178"/>
                  </a:ext>
                </a:extLst>
              </a:tr>
              <a:tr h="370840">
                <a:tc>
                  <a:txBody>
                    <a:bodyPr/>
                    <a:lstStyle/>
                    <a:p>
                      <a:pPr algn="ctr"/>
                      <a:r>
                        <a:rPr lang="en-US" altLang="zh-TW" dirty="0"/>
                        <a:t>45</a:t>
                      </a:r>
                      <a:r>
                        <a:rPr lang="zh-TW" altLang="en-US" dirty="0"/>
                        <a:t>度</a:t>
                      </a:r>
                    </a:p>
                  </a:txBody>
                  <a:tcPr/>
                </a:tc>
                <a:tc>
                  <a:txBody>
                    <a:bodyPr/>
                    <a:lstStyle/>
                    <a:p>
                      <a:pPr algn="ctr"/>
                      <a:r>
                        <a:rPr lang="en-US" altLang="zh-TW" dirty="0"/>
                        <a:t>94</a:t>
                      </a:r>
                      <a:endParaRPr lang="zh-TW" altLang="en-US" dirty="0"/>
                    </a:p>
                  </a:txBody>
                  <a:tcPr/>
                </a:tc>
                <a:tc>
                  <a:txBody>
                    <a:bodyPr/>
                    <a:lstStyle/>
                    <a:p>
                      <a:pPr algn="ctr"/>
                      <a:r>
                        <a:rPr lang="en-US" altLang="zh-TW" dirty="0"/>
                        <a:t>58</a:t>
                      </a:r>
                      <a:endParaRPr lang="zh-TW" altLang="en-US" dirty="0"/>
                    </a:p>
                  </a:txBody>
                  <a:tcPr/>
                </a:tc>
                <a:extLst>
                  <a:ext uri="{0D108BD9-81ED-4DB2-BD59-A6C34878D82A}">
                    <a16:rowId xmlns:a16="http://schemas.microsoft.com/office/drawing/2014/main" val="393843199"/>
                  </a:ext>
                </a:extLst>
              </a:tr>
            </a:tbl>
          </a:graphicData>
        </a:graphic>
      </p:graphicFrame>
      <p:pic>
        <p:nvPicPr>
          <p:cNvPr id="7" name="圖片 6">
            <a:extLst>
              <a:ext uri="{FF2B5EF4-FFF2-40B4-BE49-F238E27FC236}">
                <a16:creationId xmlns:a16="http://schemas.microsoft.com/office/drawing/2014/main" id="{2CEA9597-30AE-4BA5-8E0A-E0593ACEC9F9}"/>
              </a:ext>
            </a:extLst>
          </p:cNvPr>
          <p:cNvPicPr/>
          <p:nvPr/>
        </p:nvPicPr>
        <p:blipFill rotWithShape="1">
          <a:blip r:embed="rId3" cstate="print">
            <a:extLst>
              <a:ext uri="{28A0092B-C50C-407E-A947-70E740481C1C}">
                <a14:useLocalDpi xmlns:a14="http://schemas.microsoft.com/office/drawing/2010/main" val="0"/>
              </a:ext>
            </a:extLst>
          </a:blip>
          <a:srcRect l="25086" t="24494" r="24857" b="22672"/>
          <a:stretch/>
        </p:blipFill>
        <p:spPr bwMode="auto">
          <a:xfrm>
            <a:off x="1836881" y="3677648"/>
            <a:ext cx="3913993" cy="2151108"/>
          </a:xfrm>
          <a:prstGeom prst="rect">
            <a:avLst/>
          </a:prstGeom>
          <a:noFill/>
          <a:ln>
            <a:noFill/>
          </a:ln>
          <a:extLst>
            <a:ext uri="{53640926-AAD7-44D8-BBD7-CCE9431645EC}">
              <a14:shadowObscured xmlns:a14="http://schemas.microsoft.com/office/drawing/2010/main"/>
            </a:ext>
          </a:extLst>
        </p:spPr>
      </p:pic>
      <p:pic>
        <p:nvPicPr>
          <p:cNvPr id="8" name="圖片 7">
            <a:extLst>
              <a:ext uri="{FF2B5EF4-FFF2-40B4-BE49-F238E27FC236}">
                <a16:creationId xmlns:a16="http://schemas.microsoft.com/office/drawing/2014/main" id="{741E7F7E-B680-475D-B3D0-057E8DA38C59}"/>
              </a:ext>
            </a:extLst>
          </p:cNvPr>
          <p:cNvPicPr/>
          <p:nvPr/>
        </p:nvPicPr>
        <p:blipFill rotWithShape="1">
          <a:blip r:embed="rId4" cstate="print">
            <a:extLst>
              <a:ext uri="{28A0092B-C50C-407E-A947-70E740481C1C}">
                <a14:useLocalDpi xmlns:a14="http://schemas.microsoft.com/office/drawing/2010/main" val="0"/>
              </a:ext>
            </a:extLst>
          </a:blip>
          <a:srcRect l="25010" t="24924" r="24781" b="22875"/>
          <a:stretch/>
        </p:blipFill>
        <p:spPr bwMode="auto">
          <a:xfrm>
            <a:off x="6096000" y="3677648"/>
            <a:ext cx="3737430" cy="2151108"/>
          </a:xfrm>
          <a:prstGeom prst="rect">
            <a:avLst/>
          </a:prstGeom>
          <a:ln>
            <a:noFill/>
          </a:ln>
          <a:extLst>
            <a:ext uri="{53640926-AAD7-44D8-BBD7-CCE9431645EC}">
              <a14:shadowObscured xmlns:a14="http://schemas.microsoft.com/office/drawing/2010/main"/>
            </a:ext>
          </a:extLst>
        </p:spPr>
      </p:pic>
      <p:sp>
        <p:nvSpPr>
          <p:cNvPr id="9" name="矩形 8">
            <a:extLst>
              <a:ext uri="{FF2B5EF4-FFF2-40B4-BE49-F238E27FC236}">
                <a16:creationId xmlns:a16="http://schemas.microsoft.com/office/drawing/2014/main" id="{21E6042E-C782-4C7D-9AEA-40010C053733}"/>
              </a:ext>
            </a:extLst>
          </p:cNvPr>
          <p:cNvSpPr/>
          <p:nvPr/>
        </p:nvSpPr>
        <p:spPr>
          <a:xfrm>
            <a:off x="7237593" y="5955268"/>
            <a:ext cx="1454244"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(d)</a:t>
            </a:r>
            <a:r>
              <a:rPr lang="zh-TW" altLang="zh-TW" dirty="0">
                <a:latin typeface="標楷體" panose="03000509000000000000" pitchFamily="65" charset="-120"/>
                <a:ea typeface="標楷體" panose="03000509000000000000" pitchFamily="65" charset="-120"/>
              </a:rPr>
              <a:t>攻擊</a:t>
            </a:r>
            <a:r>
              <a:rPr lang="zh-TW" altLang="en-US" dirty="0">
                <a:latin typeface="標楷體" panose="03000509000000000000" pitchFamily="65" charset="-120"/>
                <a:ea typeface="標楷體" panose="03000509000000000000" pitchFamily="65" charset="-120"/>
              </a:rPr>
              <a:t>成功</a:t>
            </a:r>
          </a:p>
        </p:txBody>
      </p:sp>
      <p:sp>
        <p:nvSpPr>
          <p:cNvPr id="12" name="矩形 11">
            <a:extLst>
              <a:ext uri="{FF2B5EF4-FFF2-40B4-BE49-F238E27FC236}">
                <a16:creationId xmlns:a16="http://schemas.microsoft.com/office/drawing/2014/main" id="{BC4BA59E-CB86-4288-9EB0-23E4644160ED}"/>
              </a:ext>
            </a:extLst>
          </p:cNvPr>
          <p:cNvSpPr/>
          <p:nvPr/>
        </p:nvSpPr>
        <p:spPr>
          <a:xfrm>
            <a:off x="2374257" y="5952796"/>
            <a:ext cx="2839239"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(c)</a:t>
            </a:r>
            <a:r>
              <a:rPr lang="zh-TW" altLang="zh-TW" dirty="0">
                <a:latin typeface="標楷體" panose="03000509000000000000" pitchFamily="65" charset="-120"/>
                <a:ea typeface="標楷體" panose="03000509000000000000" pitchFamily="65" charset="-120"/>
              </a:rPr>
              <a:t>攻擊</a:t>
            </a:r>
            <a:r>
              <a:rPr lang="zh-TW" altLang="en-US" dirty="0">
                <a:latin typeface="標楷體" panose="03000509000000000000" pitchFamily="65" charset="-120"/>
                <a:ea typeface="標楷體" panose="03000509000000000000" pitchFamily="65" charset="-120"/>
              </a:rPr>
              <a:t>失敗</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 路牌有水滴</a:t>
            </a:r>
          </a:p>
        </p:txBody>
      </p:sp>
    </p:spTree>
    <p:extLst>
      <p:ext uri="{BB962C8B-B14F-4D97-AF65-F5344CB8AC3E}">
        <p14:creationId xmlns:p14="http://schemas.microsoft.com/office/powerpoint/2010/main" val="35497630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normAutofit/>
          </a:bodyPr>
          <a:lstStyle/>
          <a:p>
            <a:r>
              <a:rPr lang="zh-TW" altLang="en-US" dirty="0"/>
              <a:t>陰天下雨</a:t>
            </a:r>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58</a:t>
            </a:fld>
            <a:endParaRPr lang="en-US"/>
          </a:p>
        </p:txBody>
      </p:sp>
      <p:graphicFrame>
        <p:nvGraphicFramePr>
          <p:cNvPr id="13" name="表格 12">
            <a:extLst>
              <a:ext uri="{FF2B5EF4-FFF2-40B4-BE49-F238E27FC236}">
                <a16:creationId xmlns:a16="http://schemas.microsoft.com/office/drawing/2014/main" id="{1740ED6E-C82D-44F9-982D-3BBB18C03997}"/>
              </a:ext>
            </a:extLst>
          </p:cNvPr>
          <p:cNvGraphicFramePr>
            <a:graphicFrameLocks noGrp="1"/>
          </p:cNvGraphicFramePr>
          <p:nvPr>
            <p:extLst>
              <p:ext uri="{D42A27DB-BD31-4B8C-83A1-F6EECF244321}">
                <p14:modId xmlns:p14="http://schemas.microsoft.com/office/powerpoint/2010/main" val="3607278646"/>
              </p:ext>
            </p:extLst>
          </p:nvPr>
        </p:nvGraphicFramePr>
        <p:xfrm>
          <a:off x="1341749" y="1859144"/>
          <a:ext cx="8818251" cy="1483360"/>
        </p:xfrm>
        <a:graphic>
          <a:graphicData uri="http://schemas.openxmlformats.org/drawingml/2006/table">
            <a:tbl>
              <a:tblPr firstRow="1" bandRow="1">
                <a:tableStyleId>{5C22544A-7EE6-4342-B048-85BDC9FD1C3A}</a:tableStyleId>
              </a:tblPr>
              <a:tblGrid>
                <a:gridCol w="2939417">
                  <a:extLst>
                    <a:ext uri="{9D8B030D-6E8A-4147-A177-3AD203B41FA5}">
                      <a16:colId xmlns:a16="http://schemas.microsoft.com/office/drawing/2014/main" val="4041363872"/>
                    </a:ext>
                  </a:extLst>
                </a:gridCol>
                <a:gridCol w="2939417">
                  <a:extLst>
                    <a:ext uri="{9D8B030D-6E8A-4147-A177-3AD203B41FA5}">
                      <a16:colId xmlns:a16="http://schemas.microsoft.com/office/drawing/2014/main" val="1568123892"/>
                    </a:ext>
                  </a:extLst>
                </a:gridCol>
                <a:gridCol w="2939417">
                  <a:extLst>
                    <a:ext uri="{9D8B030D-6E8A-4147-A177-3AD203B41FA5}">
                      <a16:colId xmlns:a16="http://schemas.microsoft.com/office/drawing/2014/main" val="71102819"/>
                    </a:ext>
                  </a:extLst>
                </a:gridCol>
              </a:tblGrid>
              <a:tr h="370840">
                <a:tc>
                  <a:txBody>
                    <a:bodyPr/>
                    <a:lstStyle/>
                    <a:p>
                      <a:pPr algn="ctr"/>
                      <a:endParaRPr lang="zh-TW" altLang="en-US" dirty="0"/>
                    </a:p>
                  </a:txBody>
                  <a:tcPr/>
                </a:tc>
                <a:tc>
                  <a:txBody>
                    <a:bodyPr/>
                    <a:lstStyle/>
                    <a:p>
                      <a:pPr algn="ctr"/>
                      <a:r>
                        <a:rPr lang="en-US" altLang="zh-TW" sz="1800" b="1" kern="1200" dirty="0">
                          <a:solidFill>
                            <a:schemeClr val="lt1"/>
                          </a:solidFill>
                          <a:effectLst/>
                          <a:latin typeface="+mn-lt"/>
                          <a:ea typeface="+mn-ea"/>
                          <a:cs typeface="+mn-cs"/>
                        </a:rPr>
                        <a:t>Clean Model</a:t>
                      </a:r>
                      <a:endParaRPr lang="zh-TW" altLang="en-US" dirty="0"/>
                    </a:p>
                  </a:txBody>
                  <a:tcPr/>
                </a:tc>
                <a:tc>
                  <a:txBody>
                    <a:bodyPr/>
                    <a:lstStyle/>
                    <a:p>
                      <a:pPr algn="ctr"/>
                      <a:r>
                        <a:rPr lang="en-US" altLang="zh-TW" sz="1800" b="1" kern="1200" dirty="0">
                          <a:solidFill>
                            <a:schemeClr val="lt1"/>
                          </a:solidFill>
                          <a:effectLst/>
                          <a:latin typeface="+mn-lt"/>
                          <a:ea typeface="+mn-ea"/>
                          <a:cs typeface="+mn-cs"/>
                        </a:rPr>
                        <a:t>Poisoned Model</a:t>
                      </a:r>
                      <a:endParaRPr lang="zh-TW" altLang="en-US" dirty="0"/>
                    </a:p>
                  </a:txBody>
                  <a:tcPr/>
                </a:tc>
                <a:extLst>
                  <a:ext uri="{0D108BD9-81ED-4DB2-BD59-A6C34878D82A}">
                    <a16:rowId xmlns:a16="http://schemas.microsoft.com/office/drawing/2014/main" val="2523083613"/>
                  </a:ext>
                </a:extLst>
              </a:tr>
              <a:tr h="370840">
                <a:tc>
                  <a:txBody>
                    <a:bodyPr/>
                    <a:lstStyle/>
                    <a:p>
                      <a:pPr algn="ctr"/>
                      <a:endParaRPr lang="zh-TW" altLang="en-US" dirty="0"/>
                    </a:p>
                  </a:txBody>
                  <a:tcPr/>
                </a:tc>
                <a:tc>
                  <a:txBody>
                    <a:bodyPr/>
                    <a:lstStyle/>
                    <a:p>
                      <a:pPr algn="ctr"/>
                      <a:r>
                        <a:rPr lang="en-US" altLang="zh-TW" sz="1800" kern="1200" dirty="0">
                          <a:solidFill>
                            <a:schemeClr val="dk1"/>
                          </a:solidFill>
                          <a:effectLst/>
                          <a:latin typeface="+mn-lt"/>
                          <a:ea typeface="+mn-ea"/>
                          <a:cs typeface="+mn-cs"/>
                        </a:rPr>
                        <a:t>Classification Accuracy(%)</a:t>
                      </a:r>
                      <a:endParaRPr lang="zh-TW" altLang="en-US" dirty="0"/>
                    </a:p>
                  </a:txBody>
                  <a:tcPr/>
                </a:tc>
                <a:tc>
                  <a:txBody>
                    <a:bodyPr/>
                    <a:lstStyle/>
                    <a:p>
                      <a:pPr algn="ctr"/>
                      <a:r>
                        <a:rPr lang="en-US" altLang="zh-TW" sz="1800" kern="1200" dirty="0">
                          <a:solidFill>
                            <a:schemeClr val="dk1"/>
                          </a:solidFill>
                          <a:effectLst/>
                          <a:latin typeface="+mn-lt"/>
                          <a:ea typeface="+mn-ea"/>
                          <a:cs typeface="+mn-cs"/>
                        </a:rPr>
                        <a:t>Attack Success Rate(%)</a:t>
                      </a:r>
                      <a:endParaRPr lang="zh-TW" altLang="en-US" dirty="0"/>
                    </a:p>
                  </a:txBody>
                  <a:tcPr/>
                </a:tc>
                <a:extLst>
                  <a:ext uri="{0D108BD9-81ED-4DB2-BD59-A6C34878D82A}">
                    <a16:rowId xmlns:a16="http://schemas.microsoft.com/office/drawing/2014/main" val="3355821047"/>
                  </a:ext>
                </a:extLst>
              </a:tr>
              <a:tr h="370840">
                <a:tc>
                  <a:txBody>
                    <a:bodyPr/>
                    <a:lstStyle/>
                    <a:p>
                      <a:pPr algn="ctr"/>
                      <a:r>
                        <a:rPr lang="zh-TW" altLang="en-US" dirty="0"/>
                        <a:t>正面</a:t>
                      </a:r>
                    </a:p>
                  </a:txBody>
                  <a:tcPr/>
                </a:tc>
                <a:tc>
                  <a:txBody>
                    <a:bodyPr/>
                    <a:lstStyle/>
                    <a:p>
                      <a:pPr algn="ctr"/>
                      <a:r>
                        <a:rPr lang="en-US" altLang="zh-TW" dirty="0"/>
                        <a:t>88</a:t>
                      </a:r>
                      <a:endParaRPr lang="zh-TW" altLang="en-US" dirty="0"/>
                    </a:p>
                  </a:txBody>
                  <a:tcPr/>
                </a:tc>
                <a:tc>
                  <a:txBody>
                    <a:bodyPr/>
                    <a:lstStyle/>
                    <a:p>
                      <a:pPr algn="ctr"/>
                      <a:r>
                        <a:rPr lang="en-US" altLang="zh-TW" dirty="0"/>
                        <a:t>58</a:t>
                      </a:r>
                      <a:endParaRPr lang="zh-TW" altLang="en-US" dirty="0"/>
                    </a:p>
                  </a:txBody>
                  <a:tcPr/>
                </a:tc>
                <a:extLst>
                  <a:ext uri="{0D108BD9-81ED-4DB2-BD59-A6C34878D82A}">
                    <a16:rowId xmlns:a16="http://schemas.microsoft.com/office/drawing/2014/main" val="3874732178"/>
                  </a:ext>
                </a:extLst>
              </a:tr>
              <a:tr h="370840">
                <a:tc>
                  <a:txBody>
                    <a:bodyPr/>
                    <a:lstStyle/>
                    <a:p>
                      <a:pPr algn="ctr"/>
                      <a:r>
                        <a:rPr lang="en-US" altLang="zh-TW" dirty="0"/>
                        <a:t>45</a:t>
                      </a:r>
                      <a:r>
                        <a:rPr lang="zh-TW" altLang="en-US" dirty="0"/>
                        <a:t>度</a:t>
                      </a:r>
                    </a:p>
                  </a:txBody>
                  <a:tcPr/>
                </a:tc>
                <a:tc>
                  <a:txBody>
                    <a:bodyPr/>
                    <a:lstStyle/>
                    <a:p>
                      <a:pPr algn="ctr"/>
                      <a:r>
                        <a:rPr lang="en-US" altLang="zh-TW" dirty="0"/>
                        <a:t>94</a:t>
                      </a:r>
                      <a:endParaRPr lang="zh-TW" altLang="en-US" dirty="0"/>
                    </a:p>
                  </a:txBody>
                  <a:tcPr/>
                </a:tc>
                <a:tc>
                  <a:txBody>
                    <a:bodyPr/>
                    <a:lstStyle/>
                    <a:p>
                      <a:pPr algn="ctr"/>
                      <a:r>
                        <a:rPr lang="en-US" altLang="zh-TW" dirty="0"/>
                        <a:t>58</a:t>
                      </a:r>
                      <a:endParaRPr lang="zh-TW" altLang="en-US" dirty="0"/>
                    </a:p>
                  </a:txBody>
                  <a:tcPr/>
                </a:tc>
                <a:extLst>
                  <a:ext uri="{0D108BD9-81ED-4DB2-BD59-A6C34878D82A}">
                    <a16:rowId xmlns:a16="http://schemas.microsoft.com/office/drawing/2014/main" val="393843199"/>
                  </a:ext>
                </a:extLst>
              </a:tr>
            </a:tbl>
          </a:graphicData>
        </a:graphic>
      </p:graphicFrame>
      <p:pic>
        <p:nvPicPr>
          <p:cNvPr id="7" name="圖片 6">
            <a:extLst>
              <a:ext uri="{FF2B5EF4-FFF2-40B4-BE49-F238E27FC236}">
                <a16:creationId xmlns:a16="http://schemas.microsoft.com/office/drawing/2014/main" id="{15B9C802-3DD4-44E7-A86E-D0C68D9D9FD1}"/>
              </a:ext>
            </a:extLst>
          </p:cNvPr>
          <p:cNvPicPr/>
          <p:nvPr/>
        </p:nvPicPr>
        <p:blipFill rotWithShape="1">
          <a:blip r:embed="rId3" cstate="print">
            <a:extLst>
              <a:ext uri="{28A0092B-C50C-407E-A947-70E740481C1C}">
                <a14:useLocalDpi xmlns:a14="http://schemas.microsoft.com/office/drawing/2010/main" val="0"/>
              </a:ext>
            </a:extLst>
          </a:blip>
          <a:srcRect l="25086" t="24292" r="25200" b="24494"/>
          <a:stretch/>
        </p:blipFill>
        <p:spPr bwMode="auto">
          <a:xfrm>
            <a:off x="2006040" y="3677648"/>
            <a:ext cx="3609193" cy="1967764"/>
          </a:xfrm>
          <a:prstGeom prst="rect">
            <a:avLst/>
          </a:prstGeom>
          <a:noFill/>
          <a:ln>
            <a:noFill/>
          </a:ln>
          <a:extLst>
            <a:ext uri="{53640926-AAD7-44D8-BBD7-CCE9431645EC}">
              <a14:shadowObscured xmlns:a14="http://schemas.microsoft.com/office/drawing/2010/main"/>
            </a:ext>
          </a:extLst>
        </p:spPr>
      </p:pic>
      <p:pic>
        <p:nvPicPr>
          <p:cNvPr id="8" name="圖片 7">
            <a:extLst>
              <a:ext uri="{FF2B5EF4-FFF2-40B4-BE49-F238E27FC236}">
                <a16:creationId xmlns:a16="http://schemas.microsoft.com/office/drawing/2014/main" id="{F2ABCFD1-5E87-4CCB-8524-53EC6A5EBF64}"/>
              </a:ext>
            </a:extLst>
          </p:cNvPr>
          <p:cNvPicPr/>
          <p:nvPr/>
        </p:nvPicPr>
        <p:blipFill rotWithShape="1">
          <a:blip r:embed="rId4" cstate="print">
            <a:extLst>
              <a:ext uri="{28A0092B-C50C-407E-A947-70E740481C1C}">
                <a14:useLocalDpi xmlns:a14="http://schemas.microsoft.com/office/drawing/2010/main" val="0"/>
              </a:ext>
            </a:extLst>
          </a:blip>
          <a:srcRect l="24951" t="26142" r="25265" b="24618"/>
          <a:stretch/>
        </p:blipFill>
        <p:spPr bwMode="auto">
          <a:xfrm>
            <a:off x="6260991" y="3677648"/>
            <a:ext cx="3740847" cy="1967764"/>
          </a:xfrm>
          <a:prstGeom prst="rect">
            <a:avLst/>
          </a:prstGeom>
          <a:noFill/>
          <a:ln>
            <a:noFill/>
          </a:ln>
          <a:extLst>
            <a:ext uri="{53640926-AAD7-44D8-BBD7-CCE9431645EC}">
              <a14:shadowObscured xmlns:a14="http://schemas.microsoft.com/office/drawing/2010/main"/>
            </a:ext>
          </a:extLst>
        </p:spPr>
      </p:pic>
      <p:sp>
        <p:nvSpPr>
          <p:cNvPr id="9" name="矩形 8">
            <a:extLst>
              <a:ext uri="{FF2B5EF4-FFF2-40B4-BE49-F238E27FC236}">
                <a16:creationId xmlns:a16="http://schemas.microsoft.com/office/drawing/2014/main" id="{9778D0BD-5067-4BDC-AD5D-AF391A001620}"/>
              </a:ext>
            </a:extLst>
          </p:cNvPr>
          <p:cNvSpPr/>
          <p:nvPr/>
        </p:nvSpPr>
        <p:spPr>
          <a:xfrm>
            <a:off x="7404292" y="5795890"/>
            <a:ext cx="1454244"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(f)</a:t>
            </a:r>
            <a:r>
              <a:rPr lang="zh-TW" altLang="zh-TW" dirty="0">
                <a:latin typeface="標楷體" panose="03000509000000000000" pitchFamily="65" charset="-120"/>
                <a:ea typeface="標楷體" panose="03000509000000000000" pitchFamily="65" charset="-120"/>
              </a:rPr>
              <a:t>攻擊</a:t>
            </a:r>
            <a:r>
              <a:rPr lang="zh-TW" altLang="en-US" dirty="0">
                <a:latin typeface="標楷體" panose="03000509000000000000" pitchFamily="65" charset="-120"/>
                <a:ea typeface="標楷體" panose="03000509000000000000" pitchFamily="65" charset="-120"/>
              </a:rPr>
              <a:t>成功</a:t>
            </a:r>
          </a:p>
        </p:txBody>
      </p:sp>
      <p:sp>
        <p:nvSpPr>
          <p:cNvPr id="12" name="矩形 11">
            <a:extLst>
              <a:ext uri="{FF2B5EF4-FFF2-40B4-BE49-F238E27FC236}">
                <a16:creationId xmlns:a16="http://schemas.microsoft.com/office/drawing/2014/main" id="{926E46E0-D354-4A2C-9832-B452353511E3}"/>
              </a:ext>
            </a:extLst>
          </p:cNvPr>
          <p:cNvSpPr/>
          <p:nvPr/>
        </p:nvSpPr>
        <p:spPr>
          <a:xfrm>
            <a:off x="2448724" y="5795890"/>
            <a:ext cx="2723823" cy="369332"/>
          </a:xfrm>
          <a:prstGeom prst="rect">
            <a:avLst/>
          </a:prstGeom>
        </p:spPr>
        <p:txBody>
          <a:bodyPr wrap="none">
            <a:spAutoFit/>
          </a:bodyPr>
          <a:lstStyle/>
          <a:p>
            <a:r>
              <a:rPr lang="en-US" altLang="zh-TW" dirty="0">
                <a:latin typeface="標楷體" panose="03000509000000000000" pitchFamily="65" charset="-120"/>
                <a:ea typeface="標楷體" panose="03000509000000000000" pitchFamily="65" charset="-120"/>
                <a:cs typeface="Times New Roman" panose="02020603050405020304" pitchFamily="18" charset="0"/>
              </a:rPr>
              <a:t>(e) </a:t>
            </a:r>
            <a:r>
              <a:rPr lang="zh-TW" altLang="zh-TW" dirty="0">
                <a:latin typeface="標楷體" panose="03000509000000000000" pitchFamily="65" charset="-120"/>
                <a:ea typeface="標楷體" panose="03000509000000000000" pitchFamily="65" charset="-120"/>
              </a:rPr>
              <a:t>攻擊</a:t>
            </a:r>
            <a:r>
              <a:rPr lang="zh-TW" altLang="en-US" dirty="0">
                <a:latin typeface="標楷體" panose="03000509000000000000" pitchFamily="65" charset="-120"/>
                <a:ea typeface="標楷體" panose="03000509000000000000" pitchFamily="65" charset="-120"/>
              </a:rPr>
              <a:t>失敗</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角度太斜</a:t>
            </a:r>
          </a:p>
        </p:txBody>
      </p:sp>
    </p:spTree>
    <p:extLst>
      <p:ext uri="{BB962C8B-B14F-4D97-AF65-F5344CB8AC3E}">
        <p14:creationId xmlns:p14="http://schemas.microsoft.com/office/powerpoint/2010/main" val="9439290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523999"/>
          </a:xfrm>
        </p:spPr>
        <p:txBody>
          <a:bodyPr/>
          <a:lstStyle/>
          <a:p>
            <a:pPr algn="ctr"/>
            <a:r>
              <a:rPr lang="zh-TW" altLang="en-US" dirty="0"/>
              <a:t>結論</a:t>
            </a:r>
          </a:p>
        </p:txBody>
      </p:sp>
      <p:sp>
        <p:nvSpPr>
          <p:cNvPr id="3" name="Subtitle 2"/>
          <p:cNvSpPr>
            <a:spLocks noGrp="1"/>
          </p:cNvSpPr>
          <p:nvPr>
            <p:ph type="subTitle" idx="1"/>
          </p:nvPr>
        </p:nvSpPr>
        <p:spPr>
          <a:xfrm>
            <a:off x="2667000" y="4495800"/>
            <a:ext cx="5943600" cy="762000"/>
          </a:xfrm>
        </p:spPr>
        <p:txBody>
          <a:bodyPr/>
          <a:lstStyle/>
          <a:p>
            <a:pPr algn="ctr"/>
            <a:endParaRPr lang="zh-TW" altLang="en-US" dirty="0"/>
          </a:p>
        </p:txBody>
      </p:sp>
    </p:spTree>
    <p:extLst>
      <p:ext uri="{BB962C8B-B14F-4D97-AF65-F5344CB8AC3E}">
        <p14:creationId xmlns:p14="http://schemas.microsoft.com/office/powerpoint/2010/main" val="1504833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lstStyle/>
          <a:p>
            <a:r>
              <a:rPr lang="zh-TW" altLang="zh-TW" dirty="0"/>
              <a:t>神經網路攻擊</a:t>
            </a:r>
            <a:endParaRPr lang="zh-TW" altLang="en-US" dirty="0"/>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p:txBody>
          <a:bodyPr vert="horz" lIns="91440" tIns="45720" rIns="91440" bIns="45720" rtlCol="0" anchor="t">
            <a:normAutofit/>
          </a:bodyPr>
          <a:lstStyle/>
          <a:p>
            <a:pPr marL="360000">
              <a:spcBef>
                <a:spcPts val="1200"/>
              </a:spcBef>
            </a:pPr>
            <a:r>
              <a:rPr lang="zh-TW" altLang="zh-TW" dirty="0"/>
              <a:t>對抗性攻擊</a:t>
            </a:r>
            <a:r>
              <a:rPr lang="zh-TW" altLang="en-US" dirty="0"/>
              <a:t>輸入</a:t>
            </a:r>
            <a:endParaRPr lang="en-US" altLang="zh-TW" dirty="0"/>
          </a:p>
          <a:p>
            <a:pPr marL="634320" lvl="2">
              <a:spcBef>
                <a:spcPts val="1200"/>
              </a:spcBef>
            </a:pPr>
            <a:r>
              <a:rPr lang="zh-TW" altLang="en-US" dirty="0"/>
              <a:t>數據加入微小的擾動</a:t>
            </a:r>
            <a:endParaRPr lang="en-US" altLang="zh-TW" dirty="0"/>
          </a:p>
          <a:p>
            <a:pPr marL="360000">
              <a:spcBef>
                <a:spcPts val="1200"/>
              </a:spcBef>
            </a:pPr>
            <a:r>
              <a:rPr lang="zh-TW" altLang="en-US" dirty="0">
                <a:ea typeface="微軟正黑體"/>
                <a:cs typeface="Arial"/>
              </a:rPr>
              <a:t>模型中毒</a:t>
            </a:r>
            <a:endParaRPr lang="en-US" altLang="zh-TW" dirty="0">
              <a:ea typeface="微軟正黑體"/>
              <a:cs typeface="Arial"/>
            </a:endParaRPr>
          </a:p>
          <a:p>
            <a:pPr marL="542880" lvl="4">
              <a:spcBef>
                <a:spcPts val="1200"/>
              </a:spcBef>
            </a:pPr>
            <a:r>
              <a:rPr lang="zh-TW" altLang="en-US" sz="2000" dirty="0">
                <a:ea typeface="微軟正黑體"/>
                <a:cs typeface="Arial"/>
              </a:rPr>
              <a:t>訓練過程中注入惡意樣本</a:t>
            </a:r>
            <a:endParaRPr lang="en-US" altLang="zh-TW" sz="2000" dirty="0">
              <a:ea typeface="微軟正黑體"/>
              <a:cs typeface="Arial"/>
            </a:endParaRPr>
          </a:p>
          <a:p>
            <a:pPr marL="360000">
              <a:spcBef>
                <a:spcPts val="1200"/>
              </a:spcBef>
            </a:pPr>
            <a:r>
              <a:rPr lang="zh-TW" altLang="zh-TW" dirty="0"/>
              <a:t>後門攻擊</a:t>
            </a:r>
            <a:endParaRPr lang="en-US" altLang="zh-TW" dirty="0"/>
          </a:p>
          <a:p>
            <a:pPr marL="542880" lvl="4">
              <a:spcBef>
                <a:spcPts val="1200"/>
              </a:spcBef>
            </a:pPr>
            <a:r>
              <a:rPr lang="zh-TW" altLang="en-US" sz="2000" dirty="0"/>
              <a:t>訓練過程加入隱藏的後門</a:t>
            </a:r>
            <a:endParaRPr lang="en-US" altLang="zh-TW" sz="2000" dirty="0"/>
          </a:p>
          <a:p>
            <a:pPr marL="542880" lvl="4">
              <a:spcBef>
                <a:spcPts val="1200"/>
              </a:spcBef>
            </a:pPr>
            <a:r>
              <a:rPr lang="zh-TW" altLang="zh-TW" sz="2000" dirty="0"/>
              <a:t>語音助手</a:t>
            </a:r>
            <a:r>
              <a:rPr lang="zh-TW" altLang="en-US" sz="2000" dirty="0"/>
              <a:t> </a:t>
            </a:r>
            <a:r>
              <a:rPr lang="en-US" altLang="zh-TW" sz="2000" dirty="0"/>
              <a:t>[1]</a:t>
            </a:r>
          </a:p>
          <a:p>
            <a:pPr marL="542880" lvl="4">
              <a:spcBef>
                <a:spcPts val="1200"/>
              </a:spcBef>
            </a:pPr>
            <a:r>
              <a:rPr lang="zh-TW" altLang="zh-TW" sz="2000" dirty="0"/>
              <a:t>自動駕駛系統</a:t>
            </a:r>
            <a:r>
              <a:rPr lang="zh-TW" altLang="en-US" sz="2000" dirty="0"/>
              <a:t> </a:t>
            </a:r>
            <a:r>
              <a:rPr lang="en-US" altLang="zh-TW" sz="2000" dirty="0"/>
              <a:t>[2]</a:t>
            </a:r>
          </a:p>
          <a:p>
            <a:pPr marL="542880" lvl="4">
              <a:spcBef>
                <a:spcPts val="1200"/>
              </a:spcBef>
            </a:pPr>
            <a:r>
              <a:rPr lang="zh-TW" altLang="zh-TW" sz="2000" dirty="0"/>
              <a:t>識別目標</a:t>
            </a:r>
            <a:r>
              <a:rPr lang="zh-TW" altLang="en-US" sz="2000" dirty="0"/>
              <a:t> </a:t>
            </a:r>
            <a:r>
              <a:rPr lang="en-US" altLang="zh-TW" sz="2000" dirty="0"/>
              <a:t>[3]</a:t>
            </a:r>
            <a:endParaRPr lang="zh-TW" altLang="en-US" sz="2000" dirty="0">
              <a:ea typeface="微軟正黑體"/>
              <a:cs typeface="Arial"/>
            </a:endParaRPr>
          </a:p>
          <a:p>
            <a:pPr lvl="1"/>
            <a:endParaRPr lang="en-US" altLang="zh-TW" sz="2400" dirty="0"/>
          </a:p>
          <a:p>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769568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lstStyle/>
          <a:p>
            <a:r>
              <a:rPr lang="zh-TW" altLang="en-US" dirty="0"/>
              <a:t>未來研究方向</a:t>
            </a:r>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a:xfrm>
            <a:off x="609600" y="1553706"/>
            <a:ext cx="10972800" cy="4876800"/>
          </a:xfrm>
        </p:spPr>
        <p:txBody>
          <a:bodyPr vert="horz" lIns="91440" tIns="45720" rIns="91440" bIns="45720" rtlCol="0" anchor="t">
            <a:normAutofit fontScale="92500" lnSpcReduction="10000"/>
          </a:bodyPr>
          <a:lstStyle/>
          <a:p>
            <a:pPr>
              <a:spcBef>
                <a:spcPts val="1800"/>
              </a:spcBef>
            </a:pPr>
            <a:r>
              <a:rPr lang="zh-TW" altLang="en-US" dirty="0"/>
              <a:t>平台使用</a:t>
            </a:r>
            <a:endParaRPr lang="en-US" altLang="zh-TW" dirty="0"/>
          </a:p>
          <a:p>
            <a:pPr lvl="1">
              <a:spcBef>
                <a:spcPts val="1800"/>
              </a:spcBef>
            </a:pPr>
            <a:r>
              <a:rPr lang="zh-TW" altLang="en-US" sz="2400" dirty="0"/>
              <a:t>環境因素</a:t>
            </a:r>
            <a:endParaRPr lang="en-US" altLang="zh-TW" sz="2400" dirty="0"/>
          </a:p>
          <a:p>
            <a:pPr lvl="1">
              <a:spcBef>
                <a:spcPts val="1800"/>
              </a:spcBef>
            </a:pPr>
            <a:r>
              <a:rPr lang="zh-TW" altLang="en-US" sz="2400" dirty="0"/>
              <a:t>自駕車系統決策影響</a:t>
            </a:r>
            <a:endParaRPr lang="en-US" altLang="zh-TW" sz="2400" dirty="0"/>
          </a:p>
          <a:p>
            <a:pPr lvl="1">
              <a:spcBef>
                <a:spcPts val="1800"/>
              </a:spcBef>
            </a:pPr>
            <a:r>
              <a:rPr lang="zh-TW" altLang="en-US" sz="2400" dirty="0"/>
              <a:t>套用各種後門攻擊</a:t>
            </a:r>
            <a:endParaRPr lang="en-US" altLang="zh-TW" sz="2400" dirty="0"/>
          </a:p>
          <a:p>
            <a:pPr>
              <a:spcBef>
                <a:spcPts val="1800"/>
              </a:spcBef>
            </a:pPr>
            <a:r>
              <a:rPr lang="zh-TW" altLang="en-US" dirty="0"/>
              <a:t>後門攻擊防禦</a:t>
            </a:r>
            <a:endParaRPr lang="en-US" altLang="zh-TW" dirty="0"/>
          </a:p>
          <a:p>
            <a:pPr lvl="1">
              <a:spcBef>
                <a:spcPts val="1800"/>
              </a:spcBef>
            </a:pPr>
            <a:r>
              <a:rPr lang="zh-TW" altLang="en-US" sz="2400" dirty="0"/>
              <a:t>數位層面</a:t>
            </a:r>
            <a:endParaRPr lang="en-US" altLang="zh-TW" sz="2400" dirty="0"/>
          </a:p>
          <a:p>
            <a:pPr lvl="1">
              <a:spcBef>
                <a:spcPts val="1800"/>
              </a:spcBef>
            </a:pPr>
            <a:r>
              <a:rPr lang="zh-TW" altLang="en-US" sz="2400" dirty="0"/>
              <a:t>實體環境因素對後門攻擊所產生的影響</a:t>
            </a:r>
            <a:endParaRPr lang="en-US" altLang="zh-TW" sz="2400" dirty="0"/>
          </a:p>
          <a:p>
            <a:pPr>
              <a:spcBef>
                <a:spcPts val="1800"/>
              </a:spcBef>
            </a:pPr>
            <a:r>
              <a:rPr lang="zh-TW" altLang="en-US" dirty="0"/>
              <a:t>現實生活中的所使用的</a:t>
            </a:r>
            <a:r>
              <a:rPr lang="en" altLang="zh-TW" dirty="0"/>
              <a:t>AI</a:t>
            </a:r>
            <a:r>
              <a:rPr lang="zh-TW" altLang="en-US" dirty="0"/>
              <a:t>系統 </a:t>
            </a:r>
            <a:r>
              <a:rPr lang="en-US" altLang="zh-TW" dirty="0"/>
              <a:t>(</a:t>
            </a:r>
            <a:r>
              <a:rPr lang="zh-TW" altLang="en-US" dirty="0"/>
              <a:t>自駕車或無人機</a:t>
            </a:r>
            <a:r>
              <a:rPr lang="en-US" altLang="zh-TW" dirty="0"/>
              <a:t>)</a:t>
            </a:r>
            <a:endParaRPr lang="zh-TW" altLang="en-US" dirty="0"/>
          </a:p>
          <a:p>
            <a:pPr lvl="1">
              <a:spcBef>
                <a:spcPts val="1800"/>
              </a:spcBef>
            </a:pPr>
            <a:r>
              <a:rPr lang="zh-TW" altLang="en-US" sz="2400" dirty="0"/>
              <a:t>更加複雜</a:t>
            </a:r>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11759272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4767C-5DA6-4835-A75D-0D4BDE6ADC34}"/>
              </a:ext>
            </a:extLst>
          </p:cNvPr>
          <p:cNvSpPr>
            <a:spLocks noGrp="1"/>
          </p:cNvSpPr>
          <p:nvPr>
            <p:ph type="title"/>
          </p:nvPr>
        </p:nvSpPr>
        <p:spPr/>
        <p:txBody>
          <a:bodyPr/>
          <a:lstStyle/>
          <a:p>
            <a:r>
              <a:rPr lang="zh-TW" altLang="en-US" dirty="0"/>
              <a:t>結論</a:t>
            </a:r>
          </a:p>
        </p:txBody>
      </p:sp>
      <p:sp>
        <p:nvSpPr>
          <p:cNvPr id="3" name="內容版面配置區 2">
            <a:extLst>
              <a:ext uri="{FF2B5EF4-FFF2-40B4-BE49-F238E27FC236}">
                <a16:creationId xmlns:a16="http://schemas.microsoft.com/office/drawing/2014/main" id="{87B5C69E-9F9C-4C63-A846-69405F73D1A7}"/>
              </a:ext>
            </a:extLst>
          </p:cNvPr>
          <p:cNvSpPr>
            <a:spLocks noGrp="1"/>
          </p:cNvSpPr>
          <p:nvPr>
            <p:ph idx="1"/>
          </p:nvPr>
        </p:nvSpPr>
        <p:spPr>
          <a:xfrm>
            <a:off x="609600" y="1569204"/>
            <a:ext cx="10972800" cy="4876800"/>
          </a:xfrm>
        </p:spPr>
        <p:txBody>
          <a:bodyPr vert="horz" lIns="91440" tIns="45720" rIns="91440" bIns="45720" rtlCol="0" anchor="t">
            <a:normAutofit/>
          </a:bodyPr>
          <a:lstStyle/>
          <a:p>
            <a:pPr>
              <a:lnSpc>
                <a:spcPct val="90000"/>
              </a:lnSpc>
              <a:spcBef>
                <a:spcPts val="1800"/>
              </a:spcBef>
            </a:pPr>
            <a:r>
              <a:rPr lang="zh-TW" altLang="en-US" sz="2200" dirty="0"/>
              <a:t>架設</a:t>
            </a:r>
            <a:r>
              <a:rPr lang="zh-TW" altLang="zh-TW" sz="2200" dirty="0"/>
              <a:t>模擬平台，用於評估神經網路後門攻擊</a:t>
            </a:r>
            <a:r>
              <a:rPr lang="zh-TW" altLang="en-US" sz="2200" dirty="0"/>
              <a:t>於實體環境的影響。</a:t>
            </a:r>
            <a:endParaRPr lang="en-US" altLang="zh-TW" sz="2200" dirty="0"/>
          </a:p>
          <a:p>
            <a:pPr lvl="1">
              <a:lnSpc>
                <a:spcPct val="90000"/>
              </a:lnSpc>
              <a:spcBef>
                <a:spcPts val="1800"/>
              </a:spcBef>
            </a:pPr>
            <a:r>
              <a:rPr lang="zh-TW" altLang="en-US" sz="2200" dirty="0"/>
              <a:t>天氣</a:t>
            </a:r>
            <a:endParaRPr lang="en-US" altLang="zh-TW" sz="2200" dirty="0"/>
          </a:p>
          <a:p>
            <a:pPr lvl="1">
              <a:lnSpc>
                <a:spcPct val="90000"/>
              </a:lnSpc>
              <a:spcBef>
                <a:spcPts val="1800"/>
              </a:spcBef>
            </a:pPr>
            <a:r>
              <a:rPr lang="zh-TW" altLang="en-US" sz="2200" dirty="0"/>
              <a:t>角度</a:t>
            </a:r>
            <a:endParaRPr lang="en-US" altLang="zh-TW" sz="2200" dirty="0"/>
          </a:p>
          <a:p>
            <a:pPr lvl="1">
              <a:lnSpc>
                <a:spcPct val="90000"/>
              </a:lnSpc>
              <a:spcBef>
                <a:spcPts val="1800"/>
              </a:spcBef>
            </a:pPr>
            <a:r>
              <a:rPr lang="zh-TW" altLang="en-US" sz="2200" dirty="0"/>
              <a:t>動態背景</a:t>
            </a:r>
            <a:endParaRPr lang="en-US" altLang="zh-TW" sz="2200" dirty="0"/>
          </a:p>
          <a:p>
            <a:pPr lvl="1">
              <a:lnSpc>
                <a:spcPct val="90000"/>
              </a:lnSpc>
              <a:spcBef>
                <a:spcPts val="1800"/>
              </a:spcBef>
            </a:pPr>
            <a:r>
              <a:rPr lang="zh-TW" altLang="en-US" sz="2200" dirty="0"/>
              <a:t>實時偵測</a:t>
            </a:r>
            <a:endParaRPr lang="en-US" altLang="zh-TW" sz="2200" dirty="0"/>
          </a:p>
          <a:p>
            <a:pPr>
              <a:lnSpc>
                <a:spcPct val="90000"/>
              </a:lnSpc>
              <a:spcBef>
                <a:spcPts val="1800"/>
              </a:spcBef>
            </a:pPr>
            <a:r>
              <a:rPr lang="zh-TW" altLang="en-US" sz="2200" dirty="0"/>
              <a:t>環境因素會對後門攻擊造成影響</a:t>
            </a:r>
            <a:endParaRPr lang="en-US" altLang="zh-TW" sz="2200" dirty="0"/>
          </a:p>
          <a:p>
            <a:pPr lvl="1">
              <a:lnSpc>
                <a:spcPct val="90000"/>
              </a:lnSpc>
              <a:spcBef>
                <a:spcPts val="1800"/>
              </a:spcBef>
            </a:pPr>
            <a:r>
              <a:rPr lang="zh-TW" altLang="en-US" sz="2200" dirty="0"/>
              <a:t>惡劣天氣條件下</a:t>
            </a:r>
            <a:endParaRPr lang="en-US" altLang="zh-TW" sz="2200" dirty="0"/>
          </a:p>
          <a:p>
            <a:pPr lvl="1">
              <a:lnSpc>
                <a:spcPct val="90000"/>
              </a:lnSpc>
              <a:spcBef>
                <a:spcPts val="1800"/>
              </a:spcBef>
            </a:pPr>
            <a:r>
              <a:rPr lang="zh-TW" altLang="en-US" sz="2200" dirty="0"/>
              <a:t>角度偏差過大</a:t>
            </a:r>
            <a:endParaRPr lang="en-US" altLang="zh-TW" sz="2200" dirty="0"/>
          </a:p>
          <a:p>
            <a:pPr lvl="1">
              <a:lnSpc>
                <a:spcPct val="90000"/>
              </a:lnSpc>
              <a:spcBef>
                <a:spcPts val="1800"/>
              </a:spcBef>
            </a:pPr>
            <a:r>
              <a:rPr lang="zh-TW" altLang="en-US" sz="2200" dirty="0"/>
              <a:t>攻擊成功率大幅度地降低。</a:t>
            </a:r>
            <a:endParaRPr lang="en-US" altLang="zh-TW" sz="2200" dirty="0"/>
          </a:p>
          <a:p>
            <a:pPr lvl="1"/>
            <a:endParaRPr lang="en-US" altLang="zh-TW" dirty="0"/>
          </a:p>
          <a:p>
            <a:endParaRPr lang="en-US" altLang="zh-TW" b="1" dirty="0"/>
          </a:p>
          <a:p>
            <a:endParaRPr lang="en-US" altLang="zh-TW" b="1" dirty="0"/>
          </a:p>
        </p:txBody>
      </p:sp>
      <p:sp>
        <p:nvSpPr>
          <p:cNvPr id="4" name="投影片編號版面配置區 3">
            <a:extLst>
              <a:ext uri="{FF2B5EF4-FFF2-40B4-BE49-F238E27FC236}">
                <a16:creationId xmlns:a16="http://schemas.microsoft.com/office/drawing/2014/main" id="{68591DAE-D125-43B1-A3A7-0D446B645FE5}"/>
              </a:ext>
            </a:extLst>
          </p:cNvPr>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24861283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18534B-6B7E-49A6-BBDE-3F873082BED3}"/>
              </a:ext>
            </a:extLst>
          </p:cNvPr>
          <p:cNvSpPr>
            <a:spLocks noGrp="1"/>
          </p:cNvSpPr>
          <p:nvPr>
            <p:ph type="title"/>
          </p:nvPr>
        </p:nvSpPr>
        <p:spPr/>
        <p:txBody>
          <a:bodyPr/>
          <a:lstStyle/>
          <a:p>
            <a:r>
              <a:rPr lang="zh-TW" altLang="en-US" dirty="0"/>
              <a:t>參考文獻</a:t>
            </a:r>
          </a:p>
        </p:txBody>
      </p:sp>
      <p:sp>
        <p:nvSpPr>
          <p:cNvPr id="3" name="內容版面配置區 2">
            <a:extLst>
              <a:ext uri="{FF2B5EF4-FFF2-40B4-BE49-F238E27FC236}">
                <a16:creationId xmlns:a16="http://schemas.microsoft.com/office/drawing/2014/main" id="{BA407BFF-0BFB-495B-A6E3-C020626B7DE1}"/>
              </a:ext>
            </a:extLst>
          </p:cNvPr>
          <p:cNvSpPr>
            <a:spLocks noGrp="1"/>
          </p:cNvSpPr>
          <p:nvPr>
            <p:ph idx="1"/>
          </p:nvPr>
        </p:nvSpPr>
        <p:spPr>
          <a:xfrm>
            <a:off x="609600" y="1488141"/>
            <a:ext cx="10972800" cy="4876800"/>
          </a:xfrm>
        </p:spPr>
        <p:txBody>
          <a:bodyPr>
            <a:normAutofit fontScale="85000" lnSpcReduction="10000"/>
          </a:bodyPr>
          <a:lstStyle/>
          <a:p>
            <a:r>
              <a:rPr lang="en-US" altLang="zh-TW" dirty="0"/>
              <a:t>[1]	N. </a:t>
            </a:r>
            <a:r>
              <a:rPr lang="en-US" altLang="zh-TW" dirty="0" err="1"/>
              <a:t>Carlini</a:t>
            </a:r>
            <a:r>
              <a:rPr lang="en-US" altLang="zh-TW" i="1" dirty="0"/>
              <a:t> et al.</a:t>
            </a:r>
            <a:r>
              <a:rPr lang="en-US" altLang="zh-TW" dirty="0"/>
              <a:t>, "Hidden voice commands," in </a:t>
            </a:r>
            <a:r>
              <a:rPr lang="en-US" altLang="zh-TW" i="1" dirty="0"/>
              <a:t>25th USENIX security symposium (USENIX security 16)</a:t>
            </a:r>
            <a:r>
              <a:rPr lang="en-US" altLang="zh-TW" dirty="0"/>
              <a:t>, 2016, pp. 513-530. </a:t>
            </a:r>
          </a:p>
          <a:p>
            <a:r>
              <a:rPr lang="en-US" altLang="zh-TW" dirty="0"/>
              <a:t>[2]	X. Han, G. Xu, Y. Zhou, X. Yang, J. Li, and T. Zhang, "Physical backdoor attacks to lane detection systems in autonomous driving," in </a:t>
            </a:r>
            <a:r>
              <a:rPr lang="en-US" altLang="zh-TW" i="1" dirty="0"/>
              <a:t>Proceedings of the 30th ACM International Conference on Multimedia</a:t>
            </a:r>
            <a:r>
              <a:rPr lang="en-US" altLang="zh-TW" dirty="0"/>
              <a:t>, 2022, pp. 2957-2968. </a:t>
            </a:r>
            <a:endParaRPr lang="zh-TW" altLang="zh-TW" dirty="0"/>
          </a:p>
          <a:p>
            <a:r>
              <a:rPr lang="en-US" altLang="zh-TW" dirty="0"/>
              <a:t>[3]	Q. Le Roux, E. </a:t>
            </a:r>
            <a:r>
              <a:rPr lang="en-US" altLang="zh-TW" dirty="0" err="1"/>
              <a:t>Bourbao</a:t>
            </a:r>
            <a:r>
              <a:rPr lang="en-US" altLang="zh-TW" dirty="0"/>
              <a:t>, Y. </a:t>
            </a:r>
            <a:r>
              <a:rPr lang="en-US" altLang="zh-TW" dirty="0" err="1"/>
              <a:t>Teglia</a:t>
            </a:r>
            <a:r>
              <a:rPr lang="en-US" altLang="zh-TW" dirty="0"/>
              <a:t>, and K. </a:t>
            </a:r>
            <a:r>
              <a:rPr lang="en-US" altLang="zh-TW" dirty="0" err="1"/>
              <a:t>Kallas</a:t>
            </a:r>
            <a:r>
              <a:rPr lang="en-US" altLang="zh-TW" dirty="0"/>
              <a:t>, "A Comprehensive Survey on Backdoor Attacks and their Defenses in Face Recognition Systems," </a:t>
            </a:r>
            <a:r>
              <a:rPr lang="en-US" altLang="zh-TW" i="1" dirty="0"/>
              <a:t>IEEE Access, </a:t>
            </a:r>
            <a:r>
              <a:rPr lang="en-US" altLang="zh-TW" dirty="0"/>
              <a:t>2024.</a:t>
            </a:r>
          </a:p>
          <a:p>
            <a:r>
              <a:rPr lang="en-US" altLang="zh-TW" dirty="0"/>
              <a:t>[4]	A. </a:t>
            </a:r>
            <a:r>
              <a:rPr lang="en-US" altLang="zh-TW" dirty="0" err="1"/>
              <a:t>Dosovitskiy</a:t>
            </a:r>
            <a:r>
              <a:rPr lang="en-US" altLang="zh-TW" dirty="0"/>
              <a:t>, G. Ros, F. </a:t>
            </a:r>
            <a:r>
              <a:rPr lang="en-US" altLang="zh-TW" dirty="0" err="1"/>
              <a:t>Codevilla</a:t>
            </a:r>
            <a:r>
              <a:rPr lang="en-US" altLang="zh-TW" dirty="0"/>
              <a:t>, A. Lopez, and V. </a:t>
            </a:r>
            <a:r>
              <a:rPr lang="en-US" altLang="zh-TW" dirty="0" err="1"/>
              <a:t>Koltun</a:t>
            </a:r>
            <a:r>
              <a:rPr lang="en-US" altLang="zh-TW" dirty="0"/>
              <a:t>, "CARLA: An open urban driving simulator," in </a:t>
            </a:r>
            <a:r>
              <a:rPr lang="en-US" altLang="zh-TW" i="1" dirty="0"/>
              <a:t>Conference on robot learning</a:t>
            </a:r>
            <a:r>
              <a:rPr lang="en-US" altLang="zh-TW" dirty="0"/>
              <a:t>, 2017: PMLR, pp. 1-16. </a:t>
            </a:r>
          </a:p>
          <a:p>
            <a:r>
              <a:rPr lang="en-US" altLang="zh-TW" dirty="0"/>
              <a:t>[5] 	Epic Games. Unreal Engine 4. https://www.unrealengine.com. </a:t>
            </a:r>
          </a:p>
          <a:p>
            <a:r>
              <a:rPr lang="en-US" altLang="zh-TW" dirty="0"/>
              <a:t>[6]  	</a:t>
            </a:r>
            <a:r>
              <a:rPr lang="en-US" altLang="zh-TW" dirty="0" err="1"/>
              <a:t>Pygame</a:t>
            </a:r>
            <a:r>
              <a:rPr lang="en-US" altLang="zh-TW" dirty="0"/>
              <a:t>. </a:t>
            </a:r>
            <a:r>
              <a:rPr lang="en-US" altLang="zh-TW" dirty="0">
                <a:hlinkClick r:id="rId2"/>
              </a:rPr>
              <a:t>https://www.pygame.org/docs/</a:t>
            </a:r>
            <a:r>
              <a:rPr lang="en-US" altLang="zh-TW" dirty="0"/>
              <a:t>.</a:t>
            </a:r>
          </a:p>
          <a:p>
            <a:r>
              <a:rPr lang="en-US" altLang="zh-TW" dirty="0"/>
              <a:t>[7]	T. Gu, K. Liu, B. Dolan-</a:t>
            </a:r>
            <a:r>
              <a:rPr lang="en-US" altLang="zh-TW" dirty="0" err="1"/>
              <a:t>Gavitt</a:t>
            </a:r>
            <a:r>
              <a:rPr lang="en-US" altLang="zh-TW" dirty="0"/>
              <a:t>, and S. Garg, "</a:t>
            </a:r>
            <a:r>
              <a:rPr lang="en-US" altLang="zh-TW" dirty="0" err="1"/>
              <a:t>Badnets</a:t>
            </a:r>
            <a:r>
              <a:rPr lang="en-US" altLang="zh-TW" dirty="0"/>
              <a:t>: Evaluating backdooring attacks on deep neural networks," </a:t>
            </a:r>
            <a:r>
              <a:rPr lang="en-US" altLang="zh-TW" i="1" dirty="0"/>
              <a:t>IEEE Access, </a:t>
            </a:r>
            <a:r>
              <a:rPr lang="en-US" altLang="zh-TW" dirty="0"/>
              <a:t>vol. 7, pp. 47230-47244, 2019.</a:t>
            </a:r>
          </a:p>
          <a:p>
            <a:r>
              <a:rPr lang="en-US" altLang="zh-TW" dirty="0"/>
              <a:t>[8]	</a:t>
            </a:r>
            <a:r>
              <a:rPr lang="en-US" altLang="zh-TW" i="1" dirty="0"/>
              <a:t>yolov5.</a:t>
            </a:r>
            <a:r>
              <a:rPr lang="en-US" altLang="zh-TW" dirty="0"/>
              <a:t> (2020). [Online]. Available: </a:t>
            </a:r>
            <a:r>
              <a:rPr lang="en-US" altLang="zh-TW" dirty="0">
                <a:hlinkClick r:id="rId3"/>
              </a:rPr>
              <a:t>https://github.com/ultralytics/yolov5</a:t>
            </a:r>
            <a:endParaRPr lang="en-US" altLang="zh-TW" dirty="0"/>
          </a:p>
          <a:p>
            <a:r>
              <a:rPr lang="en-US" altLang="zh-TW" dirty="0"/>
              <a:t>[9] 	</a:t>
            </a:r>
            <a:r>
              <a:rPr lang="en-US" altLang="zh-TW" i="1" dirty="0" err="1"/>
              <a:t>labelImg</a:t>
            </a:r>
            <a:r>
              <a:rPr lang="en-US" altLang="zh-TW" dirty="0"/>
              <a:t>. (2015). [Online]. Available: https://github.com/HumanSignal/labelImg</a:t>
            </a:r>
            <a:endParaRPr lang="zh-TW" altLang="en-US" dirty="0"/>
          </a:p>
          <a:p>
            <a:endParaRPr lang="zh-TW" altLang="zh-TW" dirty="0"/>
          </a:p>
          <a:p>
            <a:endParaRPr lang="en-US" altLang="zh-TW" dirty="0"/>
          </a:p>
          <a:p>
            <a:endParaRPr lang="zh-TW" altLang="zh-TW" dirty="0"/>
          </a:p>
          <a:p>
            <a:endParaRPr lang="zh-TW" altLang="zh-TW" dirty="0"/>
          </a:p>
          <a:p>
            <a:endParaRPr lang="zh-TW" altLang="zh-TW" dirty="0"/>
          </a:p>
          <a:p>
            <a:endParaRPr lang="zh-TW" altLang="en-US" dirty="0"/>
          </a:p>
        </p:txBody>
      </p:sp>
      <p:sp>
        <p:nvSpPr>
          <p:cNvPr id="4" name="投影片編號版面配置區 3">
            <a:extLst>
              <a:ext uri="{FF2B5EF4-FFF2-40B4-BE49-F238E27FC236}">
                <a16:creationId xmlns:a16="http://schemas.microsoft.com/office/drawing/2014/main" id="{5156BA82-6273-478E-9178-7590695104C7}"/>
              </a:ext>
            </a:extLst>
          </p:cNvPr>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213810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1F676-BAB4-0F68-80A7-A9A6F9B288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C70333-385A-AAFB-0751-BD756119B9E8}"/>
              </a:ext>
            </a:extLst>
          </p:cNvPr>
          <p:cNvSpPr>
            <a:spLocks noGrp="1"/>
          </p:cNvSpPr>
          <p:nvPr>
            <p:ph type="ctrTitle"/>
          </p:nvPr>
        </p:nvSpPr>
        <p:spPr>
          <a:xfrm>
            <a:off x="914400" y="1371601"/>
            <a:ext cx="10464800" cy="1523999"/>
          </a:xfrm>
        </p:spPr>
        <p:txBody>
          <a:bodyPr/>
          <a:lstStyle/>
          <a:p>
            <a:pPr algn="ctr"/>
            <a:r>
              <a:rPr lang="zh-TW" altLang="en-US" dirty="0"/>
              <a:t>Ｑ＆Ａ</a:t>
            </a:r>
          </a:p>
        </p:txBody>
      </p:sp>
      <p:sp>
        <p:nvSpPr>
          <p:cNvPr id="3" name="Subtitle 2">
            <a:extLst>
              <a:ext uri="{FF2B5EF4-FFF2-40B4-BE49-F238E27FC236}">
                <a16:creationId xmlns:a16="http://schemas.microsoft.com/office/drawing/2014/main" id="{28EEE4A8-2D96-3540-9661-D23EF66EB188}"/>
              </a:ext>
            </a:extLst>
          </p:cNvPr>
          <p:cNvSpPr>
            <a:spLocks noGrp="1"/>
          </p:cNvSpPr>
          <p:nvPr>
            <p:ph type="subTitle" idx="1"/>
          </p:nvPr>
        </p:nvSpPr>
        <p:spPr>
          <a:xfrm>
            <a:off x="2667000" y="4495800"/>
            <a:ext cx="5943600" cy="762000"/>
          </a:xfrm>
        </p:spPr>
        <p:txBody>
          <a:bodyPr/>
          <a:lstStyle/>
          <a:p>
            <a:pPr algn="ctr"/>
            <a:endParaRPr lang="zh-TW" altLang="en-US" dirty="0"/>
          </a:p>
        </p:txBody>
      </p:sp>
    </p:spTree>
    <p:extLst>
      <p:ext uri="{BB962C8B-B14F-4D97-AF65-F5344CB8AC3E}">
        <p14:creationId xmlns:p14="http://schemas.microsoft.com/office/powerpoint/2010/main" val="22108344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371601"/>
            <a:ext cx="10464800" cy="1523999"/>
          </a:xfrm>
        </p:spPr>
        <p:txBody>
          <a:bodyPr/>
          <a:lstStyle/>
          <a:p>
            <a:pPr algn="ctr"/>
            <a:r>
              <a:rPr lang="zh-TW" altLang="en-US" dirty="0"/>
              <a:t>研究目的</a:t>
            </a:r>
          </a:p>
        </p:txBody>
      </p:sp>
      <p:sp>
        <p:nvSpPr>
          <p:cNvPr id="3" name="Subtitle 2"/>
          <p:cNvSpPr>
            <a:spLocks noGrp="1"/>
          </p:cNvSpPr>
          <p:nvPr>
            <p:ph type="subTitle" idx="1"/>
          </p:nvPr>
        </p:nvSpPr>
        <p:spPr>
          <a:xfrm>
            <a:off x="2667000" y="4495800"/>
            <a:ext cx="5943600" cy="762000"/>
          </a:xfrm>
        </p:spPr>
        <p:txBody>
          <a:bodyPr/>
          <a:lstStyle/>
          <a:p>
            <a:pPr algn="ctr"/>
            <a:endParaRPr lang="zh-TW" altLang="en-US" dirty="0"/>
          </a:p>
        </p:txBody>
      </p:sp>
    </p:spTree>
    <p:extLst>
      <p:ext uri="{BB962C8B-B14F-4D97-AF65-F5344CB8AC3E}">
        <p14:creationId xmlns:p14="http://schemas.microsoft.com/office/powerpoint/2010/main" val="1391743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09075-EE20-550C-DD67-91558AAF195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308613F-481C-B5E2-D53D-4E2791F91517}"/>
              </a:ext>
            </a:extLst>
          </p:cNvPr>
          <p:cNvSpPr>
            <a:spLocks noGrp="1"/>
          </p:cNvSpPr>
          <p:nvPr>
            <p:ph type="title"/>
          </p:nvPr>
        </p:nvSpPr>
        <p:spPr/>
        <p:txBody>
          <a:bodyPr/>
          <a:lstStyle/>
          <a:p>
            <a:r>
              <a:rPr lang="zh-TW" altLang="zh-TW" dirty="0"/>
              <a:t>實體環境與數位間的差異因素</a:t>
            </a:r>
            <a:endParaRPr lang="zh-TW" altLang="en-US" dirty="0"/>
          </a:p>
        </p:txBody>
      </p:sp>
      <p:sp>
        <p:nvSpPr>
          <p:cNvPr id="3" name="內容版面配置區 2">
            <a:extLst>
              <a:ext uri="{FF2B5EF4-FFF2-40B4-BE49-F238E27FC236}">
                <a16:creationId xmlns:a16="http://schemas.microsoft.com/office/drawing/2014/main" id="{9288ED8E-0834-13AC-078E-8CB2C59E8DD9}"/>
              </a:ext>
            </a:extLst>
          </p:cNvPr>
          <p:cNvSpPr>
            <a:spLocks noGrp="1"/>
          </p:cNvSpPr>
          <p:nvPr>
            <p:ph idx="1"/>
          </p:nvPr>
        </p:nvSpPr>
        <p:spPr/>
        <p:txBody>
          <a:bodyPr vert="horz" lIns="91440" tIns="45720" rIns="91440" bIns="45720" rtlCol="0" anchor="t">
            <a:normAutofit/>
          </a:bodyPr>
          <a:lstStyle/>
          <a:p>
            <a:pPr marL="360000" marR="0" lvl="0" fontAlgn="base">
              <a:lnSpc>
                <a:spcPct val="100000"/>
              </a:lnSpc>
              <a:spcBef>
                <a:spcPts val="1800"/>
              </a:spcBef>
              <a:spcAft>
                <a:spcPct val="0"/>
              </a:spcAft>
              <a:tabLst/>
            </a:pPr>
            <a:r>
              <a:rPr lang="zh-TW" altLang="en-US" dirty="0">
                <a:ea typeface="微軟正黑體"/>
                <a:cs typeface="Arial"/>
              </a:rPr>
              <a:t>數位</a:t>
            </a:r>
            <a:r>
              <a:rPr lang="zh-TW" altLang="zh-TW" dirty="0">
                <a:ea typeface="微軟正黑體"/>
                <a:cs typeface="Arial"/>
              </a:rPr>
              <a:t>環境</a:t>
            </a:r>
            <a:endParaRPr lang="en-US" altLang="zh-TW" dirty="0">
              <a:ea typeface="微軟正黑體"/>
              <a:cs typeface="Arial"/>
            </a:endParaRPr>
          </a:p>
          <a:p>
            <a:pPr marL="634320" lvl="2" fontAlgn="base">
              <a:spcBef>
                <a:spcPts val="1800"/>
              </a:spcBef>
              <a:spcAft>
                <a:spcPct val="0"/>
              </a:spcAft>
            </a:pPr>
            <a:r>
              <a:rPr lang="zh-TW" altLang="zh-TW" sz="2200" dirty="0">
                <a:ea typeface="微軟正黑體"/>
                <a:cs typeface="Arial"/>
              </a:rPr>
              <a:t>穩定性</a:t>
            </a:r>
            <a:endParaRPr lang="en-US" altLang="zh-TW" sz="2200" dirty="0">
              <a:ea typeface="微軟正黑體"/>
              <a:cs typeface="Arial"/>
            </a:endParaRPr>
          </a:p>
          <a:p>
            <a:pPr marL="634320" lvl="2" fontAlgn="base">
              <a:spcBef>
                <a:spcPts val="1800"/>
              </a:spcBef>
              <a:spcAft>
                <a:spcPct val="0"/>
              </a:spcAft>
            </a:pPr>
            <a:r>
              <a:rPr lang="zh-TW" altLang="zh-TW" sz="2200" dirty="0">
                <a:ea typeface="微軟正黑體"/>
                <a:cs typeface="Arial"/>
              </a:rPr>
              <a:t>模型性能</a:t>
            </a:r>
            <a:endParaRPr lang="en-US" altLang="zh-TW" sz="2200" dirty="0">
              <a:ea typeface="微軟正黑體"/>
              <a:cs typeface="Arial"/>
            </a:endParaRPr>
          </a:p>
          <a:p>
            <a:pPr marL="360000" marR="0" lvl="0" fontAlgn="base">
              <a:lnSpc>
                <a:spcPct val="100000"/>
              </a:lnSpc>
              <a:spcBef>
                <a:spcPts val="1800"/>
              </a:spcBef>
              <a:spcAft>
                <a:spcPct val="0"/>
              </a:spcAft>
              <a:tabLst/>
            </a:pPr>
            <a:r>
              <a:rPr lang="zh-TW" altLang="en-US" dirty="0">
                <a:ea typeface="微軟正黑體"/>
                <a:cs typeface="Arial"/>
              </a:rPr>
              <a:t>實體環境</a:t>
            </a:r>
            <a:endParaRPr lang="en-US" altLang="zh-TW" dirty="0">
              <a:ea typeface="微軟正黑體"/>
              <a:cs typeface="Arial"/>
            </a:endParaRPr>
          </a:p>
          <a:p>
            <a:pPr marL="634320" lvl="2" fontAlgn="base">
              <a:spcBef>
                <a:spcPts val="1800"/>
              </a:spcBef>
              <a:spcAft>
                <a:spcPct val="0"/>
              </a:spcAft>
            </a:pPr>
            <a:r>
              <a:rPr lang="zh-TW" altLang="zh-TW" sz="2200" dirty="0">
                <a:ea typeface="微軟正黑體"/>
                <a:cs typeface="Arial"/>
              </a:rPr>
              <a:t>複雜性</a:t>
            </a:r>
          </a:p>
          <a:p>
            <a:pPr marL="634320" lvl="2" fontAlgn="base">
              <a:spcBef>
                <a:spcPts val="1800"/>
              </a:spcBef>
              <a:spcAft>
                <a:spcPct val="0"/>
              </a:spcAft>
            </a:pPr>
            <a:r>
              <a:rPr lang="zh-TW" altLang="zh-TW" sz="2200" dirty="0">
                <a:ea typeface="微軟正黑體"/>
                <a:cs typeface="Arial"/>
              </a:rPr>
              <a:t>動態背景</a:t>
            </a:r>
          </a:p>
          <a:p>
            <a:pPr marL="634320" lvl="2" fontAlgn="base">
              <a:spcBef>
                <a:spcPts val="1800"/>
              </a:spcBef>
              <a:spcAft>
                <a:spcPct val="0"/>
              </a:spcAft>
            </a:pPr>
            <a:r>
              <a:rPr lang="zh-TW" altLang="en-US" sz="2200" dirty="0">
                <a:ea typeface="微軟正黑體"/>
                <a:cs typeface="Arial"/>
              </a:rPr>
              <a:t>相機鏡頭</a:t>
            </a:r>
            <a:r>
              <a:rPr lang="zh-TW" altLang="zh-TW" sz="2200" dirty="0">
                <a:ea typeface="微軟正黑體"/>
                <a:cs typeface="Arial"/>
              </a:rPr>
              <a:t>參數的影響</a:t>
            </a:r>
          </a:p>
          <a:p>
            <a:pPr marL="360000" lvl="1">
              <a:spcBef>
                <a:spcPts val="1800"/>
              </a:spcBef>
            </a:pPr>
            <a:endParaRPr lang="en-US" altLang="zh-TW" sz="2400" dirty="0"/>
          </a:p>
          <a:p>
            <a:pPr marL="360000" lvl="1">
              <a:spcBef>
                <a:spcPts val="1800"/>
              </a:spcBef>
            </a:pPr>
            <a:endParaRPr lang="en-US" altLang="zh-TW" sz="2400" dirty="0"/>
          </a:p>
          <a:p>
            <a:pPr marL="360000">
              <a:spcBef>
                <a:spcPts val="1800"/>
              </a:spcBef>
            </a:pPr>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E49E9B67-1BC3-8AF8-6EC6-4AF7ACC03179}"/>
              </a:ext>
            </a:extLst>
          </p:cNvPr>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62109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2AE9A-E71E-45C0-49EA-0BAE7084CF6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21903C3-913C-AEA1-4426-AEB851515FC0}"/>
              </a:ext>
            </a:extLst>
          </p:cNvPr>
          <p:cNvSpPr>
            <a:spLocks noGrp="1"/>
          </p:cNvSpPr>
          <p:nvPr>
            <p:ph type="title"/>
          </p:nvPr>
        </p:nvSpPr>
        <p:spPr/>
        <p:txBody>
          <a:bodyPr/>
          <a:lstStyle/>
          <a:p>
            <a:r>
              <a:rPr lang="zh-TW" altLang="zh-TW" dirty="0"/>
              <a:t>實體環境與數位間的差異因素</a:t>
            </a:r>
            <a:endParaRPr lang="zh-TW" altLang="en-US" dirty="0"/>
          </a:p>
        </p:txBody>
      </p:sp>
      <p:sp>
        <p:nvSpPr>
          <p:cNvPr id="3" name="內容版面配置區 2">
            <a:extLst>
              <a:ext uri="{FF2B5EF4-FFF2-40B4-BE49-F238E27FC236}">
                <a16:creationId xmlns:a16="http://schemas.microsoft.com/office/drawing/2014/main" id="{551D9B89-3171-5585-16E6-5CF6D8F27A4C}"/>
              </a:ext>
            </a:extLst>
          </p:cNvPr>
          <p:cNvSpPr>
            <a:spLocks noGrp="1"/>
          </p:cNvSpPr>
          <p:nvPr>
            <p:ph idx="1"/>
          </p:nvPr>
        </p:nvSpPr>
        <p:spPr>
          <a:xfrm>
            <a:off x="609600" y="1600200"/>
            <a:ext cx="10972800" cy="4495800"/>
          </a:xfrm>
        </p:spPr>
        <p:txBody>
          <a:bodyPr vert="horz" lIns="91440" tIns="45720" rIns="91440" bIns="45720" rtlCol="0" anchor="t">
            <a:normAutofit/>
          </a:bodyPr>
          <a:lstStyle/>
          <a:p>
            <a:pPr marL="360000" marR="0" lvl="0" fontAlgn="base">
              <a:spcBef>
                <a:spcPts val="1800"/>
              </a:spcBef>
              <a:spcAft>
                <a:spcPct val="0"/>
              </a:spcAft>
              <a:tabLst/>
            </a:pPr>
            <a:r>
              <a:rPr lang="zh-TW" altLang="zh-TW" dirty="0">
                <a:ea typeface="微軟正黑體"/>
                <a:cs typeface="Arial"/>
              </a:rPr>
              <a:t>真實的應用場景</a:t>
            </a:r>
            <a:endParaRPr lang="en-US" altLang="zh-TW" dirty="0">
              <a:ea typeface="微軟正黑體"/>
              <a:cs typeface="Arial"/>
            </a:endParaRPr>
          </a:p>
          <a:p>
            <a:pPr marL="634320" lvl="2" fontAlgn="base">
              <a:spcBef>
                <a:spcPts val="1800"/>
              </a:spcBef>
              <a:spcAft>
                <a:spcPct val="0"/>
              </a:spcAft>
            </a:pPr>
            <a:r>
              <a:rPr lang="zh-TW" altLang="zh-TW" sz="2200" dirty="0">
                <a:ea typeface="微軟正黑體"/>
                <a:cs typeface="Arial"/>
              </a:rPr>
              <a:t>參數的不可預測性</a:t>
            </a:r>
            <a:endParaRPr lang="en-US" altLang="zh-TW" sz="2200" dirty="0">
              <a:ea typeface="微軟正黑體"/>
              <a:cs typeface="Arial"/>
            </a:endParaRPr>
          </a:p>
          <a:p>
            <a:pPr marL="634320" lvl="2" fontAlgn="base">
              <a:spcBef>
                <a:spcPts val="1800"/>
              </a:spcBef>
              <a:spcAft>
                <a:spcPct val="0"/>
              </a:spcAft>
            </a:pPr>
            <a:r>
              <a:rPr lang="zh-TW" altLang="en-US" sz="2200" dirty="0">
                <a:ea typeface="微軟正黑體"/>
                <a:cs typeface="Arial"/>
              </a:rPr>
              <a:t>無法</a:t>
            </a:r>
            <a:r>
              <a:rPr lang="zh-TW" altLang="zh-TW" sz="2200" dirty="0">
                <a:ea typeface="微軟正黑體"/>
                <a:cs typeface="Arial"/>
              </a:rPr>
              <a:t>重複驗證</a:t>
            </a:r>
          </a:p>
          <a:p>
            <a:pPr marL="360000" marR="0" lvl="0" fontAlgn="base">
              <a:spcBef>
                <a:spcPts val="1800"/>
              </a:spcBef>
              <a:spcAft>
                <a:spcPct val="0"/>
              </a:spcAft>
              <a:tabLst/>
            </a:pPr>
            <a:r>
              <a:rPr lang="zh-TW" altLang="zh-TW" dirty="0">
                <a:ea typeface="微軟正黑體"/>
                <a:cs typeface="Arial"/>
              </a:rPr>
              <a:t>CARLA模擬器</a:t>
            </a:r>
            <a:r>
              <a:rPr lang="en-US" altLang="zh-TW" dirty="0">
                <a:ea typeface="微軟正黑體"/>
                <a:cs typeface="Arial"/>
              </a:rPr>
              <a:t> [4]</a:t>
            </a:r>
          </a:p>
          <a:p>
            <a:pPr marL="634320" lvl="2" fontAlgn="base">
              <a:spcBef>
                <a:spcPts val="1800"/>
              </a:spcBef>
              <a:spcAft>
                <a:spcPct val="0"/>
              </a:spcAft>
            </a:pPr>
            <a:r>
              <a:rPr lang="zh-TW" altLang="zh-TW" sz="2200" dirty="0">
                <a:ea typeface="微軟正黑體"/>
                <a:cs typeface="Arial"/>
              </a:rPr>
              <a:t>建立系統化的測試平台</a:t>
            </a:r>
          </a:p>
          <a:p>
            <a:pPr marL="634320" lvl="2" fontAlgn="base">
              <a:spcBef>
                <a:spcPts val="1800"/>
              </a:spcBef>
              <a:spcAft>
                <a:spcPct val="0"/>
              </a:spcAft>
            </a:pPr>
            <a:r>
              <a:rPr lang="zh-TW" altLang="zh-TW" sz="2200" dirty="0">
                <a:ea typeface="微軟正黑體"/>
                <a:cs typeface="Arial"/>
              </a:rPr>
              <a:t>確保實驗的可重複性</a:t>
            </a:r>
          </a:p>
          <a:p>
            <a:pPr marL="360000" marR="0" lvl="0" fontAlgn="base">
              <a:spcBef>
                <a:spcPts val="1800"/>
              </a:spcBef>
              <a:spcAft>
                <a:spcPct val="0"/>
              </a:spcAft>
              <a:tabLst/>
            </a:pPr>
            <a:r>
              <a:rPr lang="zh-TW" altLang="zh-TW" dirty="0">
                <a:ea typeface="微軟正黑體"/>
                <a:cs typeface="Arial"/>
              </a:rPr>
              <a:t>模擬不同的天氣、光照和環境變化</a:t>
            </a:r>
          </a:p>
          <a:p>
            <a:pPr marL="360000" marR="0" lvl="0" fontAlgn="base">
              <a:spcBef>
                <a:spcPts val="1800"/>
              </a:spcBef>
              <a:spcAft>
                <a:spcPct val="0"/>
              </a:spcAft>
              <a:tabLst/>
            </a:pPr>
            <a:r>
              <a:rPr lang="zh-TW" altLang="zh-TW" dirty="0">
                <a:ea typeface="微軟正黑體"/>
                <a:cs typeface="Arial"/>
              </a:rPr>
              <a:t>檢測後門攻擊在實體環境中的攻擊成功率</a:t>
            </a:r>
          </a:p>
          <a:p>
            <a:pPr marL="360000" lvl="1">
              <a:spcBef>
                <a:spcPts val="1800"/>
              </a:spcBef>
            </a:pPr>
            <a:endParaRPr lang="en-US" altLang="zh-TW" sz="2400" dirty="0"/>
          </a:p>
          <a:p>
            <a:pPr marL="360000" lvl="1">
              <a:spcBef>
                <a:spcPts val="1800"/>
              </a:spcBef>
            </a:pPr>
            <a:endParaRPr lang="en-US" altLang="zh-TW" sz="2400" dirty="0"/>
          </a:p>
          <a:p>
            <a:pPr marL="360000">
              <a:spcBef>
                <a:spcPts val="1800"/>
              </a:spcBef>
            </a:pPr>
            <a:endParaRPr lang="zh-TW" altLang="en-US" dirty="0">
              <a:ea typeface="微軟正黑體"/>
              <a:cs typeface="Arial"/>
            </a:endParaRPr>
          </a:p>
        </p:txBody>
      </p:sp>
      <p:sp>
        <p:nvSpPr>
          <p:cNvPr id="4" name="投影片編號版面配置區 3">
            <a:extLst>
              <a:ext uri="{FF2B5EF4-FFF2-40B4-BE49-F238E27FC236}">
                <a16:creationId xmlns:a16="http://schemas.microsoft.com/office/drawing/2014/main" id="{4F44085A-8A93-A25D-001F-6272E9C188ED}"/>
              </a:ext>
            </a:extLst>
          </p:cNvPr>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38815265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清晰度">
  <a:themeElements>
    <a:clrScheme name="清晰度">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古典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清晰度">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9190</TotalTime>
  <Words>7012</Words>
  <Application>Microsoft Office PowerPoint</Application>
  <PresentationFormat>寬螢幕</PresentationFormat>
  <Paragraphs>1248</Paragraphs>
  <Slides>63</Slides>
  <Notes>62</Notes>
  <HiddenSlides>1</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63</vt:i4>
      </vt:variant>
    </vt:vector>
  </HeadingPairs>
  <TitlesOfParts>
    <vt:vector size="76" baseType="lpstr">
      <vt:lpstr>BiauKai</vt:lpstr>
      <vt:lpstr>Menlo</vt:lpstr>
      <vt:lpstr>細明體</vt:lpstr>
      <vt:lpstr>微軟正黑體</vt:lpstr>
      <vt:lpstr>新細明體</vt:lpstr>
      <vt:lpstr>標楷體</vt:lpstr>
      <vt:lpstr>Arial</vt:lpstr>
      <vt:lpstr>Calibri</vt:lpstr>
      <vt:lpstr>Cambria Math</vt:lpstr>
      <vt:lpstr>Courier New</vt:lpstr>
      <vt:lpstr>Helvetica</vt:lpstr>
      <vt:lpstr>Times New Roman</vt:lpstr>
      <vt:lpstr>清晰度</vt:lpstr>
      <vt:lpstr>系統層級神經網路後門攻擊之模擬平台 An Emulation Platform for System-level Neural Network Backdoor Attack</vt:lpstr>
      <vt:lpstr>大綱</vt:lpstr>
      <vt:lpstr>背景</vt:lpstr>
      <vt:lpstr>神經網路</vt:lpstr>
      <vt:lpstr>神經網路攻擊</vt:lpstr>
      <vt:lpstr>神經網路攻擊</vt:lpstr>
      <vt:lpstr>研究目的</vt:lpstr>
      <vt:lpstr>實體環境與數位間的差異因素</vt:lpstr>
      <vt:lpstr>實體環境與數位間的差異因素</vt:lpstr>
      <vt:lpstr>系統架構</vt:lpstr>
      <vt:lpstr>系統架構</vt:lpstr>
      <vt:lpstr>自駕車模擬平台 </vt:lpstr>
      <vt:lpstr>神經網路後門攻擊實施</vt:lpstr>
      <vt:lpstr>神經網路後門攻擊實施</vt:lpstr>
      <vt:lpstr>神經網路後門攻擊實施</vt:lpstr>
      <vt:lpstr>神經網路後門攻擊實施</vt:lpstr>
      <vt:lpstr>YOLO（You Only Look Once）</vt:lpstr>
      <vt:lpstr>實作細節</vt:lpstr>
      <vt:lpstr>訓練資料預處理</vt:lpstr>
      <vt:lpstr>LamelImg [9]</vt:lpstr>
      <vt:lpstr>Poisoning Training Data</vt:lpstr>
      <vt:lpstr>Poisoning Training Data</vt:lpstr>
      <vt:lpstr>Poisoning Training Data</vt:lpstr>
      <vt:lpstr>Poisoning Training Data</vt:lpstr>
      <vt:lpstr>Poisoning Training Data</vt:lpstr>
      <vt:lpstr>Poisoning Training Data</vt:lpstr>
      <vt:lpstr>Poisoning Training Data</vt:lpstr>
      <vt:lpstr> Carla 模擬器 [4] ---- 天氣改變</vt:lpstr>
      <vt:lpstr>Carla 模擬器 [4] ---- 汽車相機視角配置</vt:lpstr>
      <vt:lpstr>Carla 模擬器 [4] ---- 汽車相機視角配置</vt:lpstr>
      <vt:lpstr> Carla 模擬器 [4] ---- 路牌製作</vt:lpstr>
      <vt:lpstr> Carla 模擬器 [4] ---- 路牌製作</vt:lpstr>
      <vt:lpstr> Carla 模擬器 [4] ---- 路牌製作</vt:lpstr>
      <vt:lpstr>模型架構</vt:lpstr>
      <vt:lpstr>實驗設置</vt:lpstr>
      <vt:lpstr>結果評估</vt:lpstr>
      <vt:lpstr>後門攻擊於路牌辨識模型</vt:lpstr>
      <vt:lpstr>後門攻擊模型</vt:lpstr>
      <vt:lpstr>後門攻擊模型</vt:lpstr>
      <vt:lpstr>後門攻擊模型</vt:lpstr>
      <vt:lpstr>後門攻擊模型</vt:lpstr>
      <vt:lpstr>後門攻擊模型</vt:lpstr>
      <vt:lpstr>後門攻擊模型</vt:lpstr>
      <vt:lpstr>後門攻擊模型</vt:lpstr>
      <vt:lpstr>後門攻擊應用於模擬平台</vt:lpstr>
      <vt:lpstr>後門攻擊應用於模擬平台</vt:lpstr>
      <vt:lpstr>後門攻擊應用於模擬平台</vt:lpstr>
      <vt:lpstr>後門攻擊應用於模擬平台</vt:lpstr>
      <vt:lpstr>晴天</vt:lpstr>
      <vt:lpstr>晴天</vt:lpstr>
      <vt:lpstr>晴天</vt:lpstr>
      <vt:lpstr>白天下雨</vt:lpstr>
      <vt:lpstr>白天下雨</vt:lpstr>
      <vt:lpstr>陰天</vt:lpstr>
      <vt:lpstr>陰天</vt:lpstr>
      <vt:lpstr>陰天下雨</vt:lpstr>
      <vt:lpstr>陰天下雨</vt:lpstr>
      <vt:lpstr>陰天下雨</vt:lpstr>
      <vt:lpstr>結論</vt:lpstr>
      <vt:lpstr>未來研究方向</vt:lpstr>
      <vt:lpstr>結論</vt:lpstr>
      <vt:lpstr>參考文獻</vt:lpstr>
      <vt:lpstr>Ｑ＆Ａ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Virtualization &amp; Security</dc:title>
  <dc:creator>Hank</dc:creator>
  <cp:lastModifiedBy>minyun</cp:lastModifiedBy>
  <cp:revision>87</cp:revision>
  <dcterms:created xsi:type="dcterms:W3CDTF">2006-08-16T00:00:00Z</dcterms:created>
  <dcterms:modified xsi:type="dcterms:W3CDTF">2024-10-24T06:32:46Z</dcterms:modified>
</cp:coreProperties>
</file>